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259" r:id="rId3"/>
    <p:sldId id="257" r:id="rId4"/>
    <p:sldId id="260" r:id="rId5"/>
    <p:sldId id="258" r:id="rId6"/>
    <p:sldId id="262" r:id="rId7"/>
    <p:sldId id="263" r:id="rId8"/>
    <p:sldId id="264" r:id="rId9"/>
    <p:sldId id="265" r:id="rId10"/>
    <p:sldId id="267" r:id="rId11"/>
    <p:sldId id="266" r:id="rId12"/>
    <p:sldId id="270" r:id="rId13"/>
    <p:sldId id="271" r:id="rId14"/>
    <p:sldId id="269" r:id="rId15"/>
    <p:sldId id="272"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476"/>
    <a:srgbClr val="348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61"/>
    <p:restoredTop sz="94717"/>
  </p:normalViewPr>
  <p:slideViewPr>
    <p:cSldViewPr snapToGrid="0">
      <p:cViewPr varScale="1">
        <p:scale>
          <a:sx n="100" d="100"/>
          <a:sy n="100" d="100"/>
        </p:scale>
        <p:origin x="18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716C8-86FE-0445-A52C-067B7D0864CC}" type="datetimeFigureOut">
              <a:rPr lang="en-US" smtClean="0"/>
              <a:t>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0C258-F844-E94D-8512-5FE7FC88A6DF}" type="slidenum">
              <a:rPr lang="en-US" smtClean="0"/>
              <a:t>‹#›</a:t>
            </a:fld>
            <a:endParaRPr lang="en-US"/>
          </a:p>
        </p:txBody>
      </p:sp>
    </p:spTree>
    <p:extLst>
      <p:ext uri="{BB962C8B-B14F-4D97-AF65-F5344CB8AC3E}">
        <p14:creationId xmlns:p14="http://schemas.microsoft.com/office/powerpoint/2010/main" val="401433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0C258-F844-E94D-8512-5FE7FC88A6DF}" type="slidenum">
              <a:rPr lang="en-US" smtClean="0"/>
              <a:t>7</a:t>
            </a:fld>
            <a:endParaRPr lang="en-US"/>
          </a:p>
        </p:txBody>
      </p:sp>
    </p:spTree>
    <p:extLst>
      <p:ext uri="{BB962C8B-B14F-4D97-AF65-F5344CB8AC3E}">
        <p14:creationId xmlns:p14="http://schemas.microsoft.com/office/powerpoint/2010/main" val="244052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2FFC-8A82-0AF1-2532-25F6B7C2CF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E2DD16-15F6-64E2-602D-89B031739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DEC5C2-72E1-B43C-EF5E-9D34F9DF3E51}"/>
              </a:ext>
            </a:extLst>
          </p:cNvPr>
          <p:cNvSpPr>
            <a:spLocks noGrp="1"/>
          </p:cNvSpPr>
          <p:nvPr>
            <p:ph type="dt" sz="half" idx="10"/>
          </p:nvPr>
        </p:nvSpPr>
        <p:spPr/>
        <p:txBody>
          <a:bodyPr/>
          <a:lstStyle/>
          <a:p>
            <a:fld id="{96F4828C-A761-4A49-B7D9-5F9187AE5A10}" type="datetime1">
              <a:rPr lang="en-CA" smtClean="0"/>
              <a:t>2023-11-20</a:t>
            </a:fld>
            <a:endParaRPr lang="en-US"/>
          </a:p>
        </p:txBody>
      </p:sp>
      <p:sp>
        <p:nvSpPr>
          <p:cNvPr id="5" name="Footer Placeholder 4">
            <a:extLst>
              <a:ext uri="{FF2B5EF4-FFF2-40B4-BE49-F238E27FC236}">
                <a16:creationId xmlns:a16="http://schemas.microsoft.com/office/drawing/2014/main" id="{20DCE0D8-8B03-9242-3FEE-5401492D4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30772-5C66-25E5-EA8F-FB06986B98DD}"/>
              </a:ext>
            </a:extLst>
          </p:cNvPr>
          <p:cNvSpPr>
            <a:spLocks noGrp="1"/>
          </p:cNvSpPr>
          <p:nvPr>
            <p:ph type="sldNum" sz="quarter" idx="12"/>
          </p:nvPr>
        </p:nvSpPr>
        <p:spPr/>
        <p:txBody>
          <a:bodyPr/>
          <a:lstStyle/>
          <a:p>
            <a:fld id="{82622DFF-DB8F-F347-B95B-CEA3D48C2216}" type="slidenum">
              <a:rPr lang="en-US" smtClean="0"/>
              <a:t>‹#›</a:t>
            </a:fld>
            <a:endParaRPr lang="en-US"/>
          </a:p>
        </p:txBody>
      </p:sp>
    </p:spTree>
    <p:extLst>
      <p:ext uri="{BB962C8B-B14F-4D97-AF65-F5344CB8AC3E}">
        <p14:creationId xmlns:p14="http://schemas.microsoft.com/office/powerpoint/2010/main" val="356824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E3D0-61B5-E9E2-8D1D-5DF9154ADB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D9089B-3408-4A9A-6656-9B042D1BFB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C0E837-D6F1-8739-F5D3-B1959F8C1503}"/>
              </a:ext>
            </a:extLst>
          </p:cNvPr>
          <p:cNvSpPr>
            <a:spLocks noGrp="1"/>
          </p:cNvSpPr>
          <p:nvPr>
            <p:ph type="dt" sz="half" idx="10"/>
          </p:nvPr>
        </p:nvSpPr>
        <p:spPr/>
        <p:txBody>
          <a:bodyPr/>
          <a:lstStyle/>
          <a:p>
            <a:fld id="{7774F846-18AB-4F49-87F4-9272282708DA}" type="datetime1">
              <a:rPr lang="en-CA" smtClean="0"/>
              <a:t>2023-11-20</a:t>
            </a:fld>
            <a:endParaRPr lang="en-US"/>
          </a:p>
        </p:txBody>
      </p:sp>
      <p:sp>
        <p:nvSpPr>
          <p:cNvPr id="5" name="Footer Placeholder 4">
            <a:extLst>
              <a:ext uri="{FF2B5EF4-FFF2-40B4-BE49-F238E27FC236}">
                <a16:creationId xmlns:a16="http://schemas.microsoft.com/office/drawing/2014/main" id="{52107133-065F-4062-5557-5D4064732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0288B-5821-9EF8-CD67-FA2061829BB6}"/>
              </a:ext>
            </a:extLst>
          </p:cNvPr>
          <p:cNvSpPr>
            <a:spLocks noGrp="1"/>
          </p:cNvSpPr>
          <p:nvPr>
            <p:ph type="sldNum" sz="quarter" idx="12"/>
          </p:nvPr>
        </p:nvSpPr>
        <p:spPr/>
        <p:txBody>
          <a:bodyPr/>
          <a:lstStyle/>
          <a:p>
            <a:fld id="{82622DFF-DB8F-F347-B95B-CEA3D48C2216}" type="slidenum">
              <a:rPr lang="en-US" smtClean="0"/>
              <a:t>‹#›</a:t>
            </a:fld>
            <a:endParaRPr lang="en-US"/>
          </a:p>
        </p:txBody>
      </p:sp>
    </p:spTree>
    <p:extLst>
      <p:ext uri="{BB962C8B-B14F-4D97-AF65-F5344CB8AC3E}">
        <p14:creationId xmlns:p14="http://schemas.microsoft.com/office/powerpoint/2010/main" val="397400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1FD1BC-8676-B69D-6433-2B11922699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CBF0C5-9BE3-7A77-9CA3-E28AED17E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296CA-48F8-CB82-EA93-F161DD25439C}"/>
              </a:ext>
            </a:extLst>
          </p:cNvPr>
          <p:cNvSpPr>
            <a:spLocks noGrp="1"/>
          </p:cNvSpPr>
          <p:nvPr>
            <p:ph type="dt" sz="half" idx="10"/>
          </p:nvPr>
        </p:nvSpPr>
        <p:spPr/>
        <p:txBody>
          <a:bodyPr/>
          <a:lstStyle/>
          <a:p>
            <a:fld id="{3421DFA6-B96A-6F41-85AB-4199BB8AE463}" type="datetime1">
              <a:rPr lang="en-CA" smtClean="0"/>
              <a:t>2023-11-20</a:t>
            </a:fld>
            <a:endParaRPr lang="en-US"/>
          </a:p>
        </p:txBody>
      </p:sp>
      <p:sp>
        <p:nvSpPr>
          <p:cNvPr id="5" name="Footer Placeholder 4">
            <a:extLst>
              <a:ext uri="{FF2B5EF4-FFF2-40B4-BE49-F238E27FC236}">
                <a16:creationId xmlns:a16="http://schemas.microsoft.com/office/drawing/2014/main" id="{A318AFB9-D2EB-A467-FDBF-CD3012B94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20019-17BB-C610-9B38-51F4954BD76A}"/>
              </a:ext>
            </a:extLst>
          </p:cNvPr>
          <p:cNvSpPr>
            <a:spLocks noGrp="1"/>
          </p:cNvSpPr>
          <p:nvPr>
            <p:ph type="sldNum" sz="quarter" idx="12"/>
          </p:nvPr>
        </p:nvSpPr>
        <p:spPr/>
        <p:txBody>
          <a:bodyPr/>
          <a:lstStyle/>
          <a:p>
            <a:fld id="{82622DFF-DB8F-F347-B95B-CEA3D48C2216}" type="slidenum">
              <a:rPr lang="en-US" smtClean="0"/>
              <a:t>‹#›</a:t>
            </a:fld>
            <a:endParaRPr lang="en-US"/>
          </a:p>
        </p:txBody>
      </p:sp>
    </p:spTree>
    <p:extLst>
      <p:ext uri="{BB962C8B-B14F-4D97-AF65-F5344CB8AC3E}">
        <p14:creationId xmlns:p14="http://schemas.microsoft.com/office/powerpoint/2010/main" val="29233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CAD7-05AE-2F4F-313E-4A44127E13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35AB6-F7D5-FD5C-F9D3-35BC0CD318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75423-4570-4AF6-0A2F-DFE3EF16E97A}"/>
              </a:ext>
            </a:extLst>
          </p:cNvPr>
          <p:cNvSpPr>
            <a:spLocks noGrp="1"/>
          </p:cNvSpPr>
          <p:nvPr>
            <p:ph type="dt" sz="half" idx="10"/>
          </p:nvPr>
        </p:nvSpPr>
        <p:spPr/>
        <p:txBody>
          <a:bodyPr/>
          <a:lstStyle/>
          <a:p>
            <a:fld id="{A4EE0B7C-3205-3943-8756-1C62DDE47FE0}" type="datetime1">
              <a:rPr lang="en-CA" smtClean="0"/>
              <a:t>2023-11-20</a:t>
            </a:fld>
            <a:endParaRPr lang="en-US"/>
          </a:p>
        </p:txBody>
      </p:sp>
      <p:sp>
        <p:nvSpPr>
          <p:cNvPr id="5" name="Footer Placeholder 4">
            <a:extLst>
              <a:ext uri="{FF2B5EF4-FFF2-40B4-BE49-F238E27FC236}">
                <a16:creationId xmlns:a16="http://schemas.microsoft.com/office/drawing/2014/main" id="{C4C289B8-65ED-83E0-6DF5-F6728EBC1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8BA27-6382-6B97-D747-71617F7869AD}"/>
              </a:ext>
            </a:extLst>
          </p:cNvPr>
          <p:cNvSpPr>
            <a:spLocks noGrp="1"/>
          </p:cNvSpPr>
          <p:nvPr>
            <p:ph type="sldNum" sz="quarter" idx="12"/>
          </p:nvPr>
        </p:nvSpPr>
        <p:spPr/>
        <p:txBody>
          <a:bodyPr/>
          <a:lstStyle/>
          <a:p>
            <a:fld id="{82622DFF-DB8F-F347-B95B-CEA3D48C2216}" type="slidenum">
              <a:rPr lang="en-US" smtClean="0"/>
              <a:t>‹#›</a:t>
            </a:fld>
            <a:endParaRPr lang="en-US"/>
          </a:p>
        </p:txBody>
      </p:sp>
    </p:spTree>
    <p:extLst>
      <p:ext uri="{BB962C8B-B14F-4D97-AF65-F5344CB8AC3E}">
        <p14:creationId xmlns:p14="http://schemas.microsoft.com/office/powerpoint/2010/main" val="118277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91DEC-4DB5-6D95-BA28-DAEB5128EF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46CC19-F3E9-6DF6-8F21-3CEDBD7C2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6277A6-6816-823F-F778-1CEE462DE0E6}"/>
              </a:ext>
            </a:extLst>
          </p:cNvPr>
          <p:cNvSpPr>
            <a:spLocks noGrp="1"/>
          </p:cNvSpPr>
          <p:nvPr>
            <p:ph type="dt" sz="half" idx="10"/>
          </p:nvPr>
        </p:nvSpPr>
        <p:spPr/>
        <p:txBody>
          <a:bodyPr/>
          <a:lstStyle/>
          <a:p>
            <a:fld id="{35B9EE8C-FCEB-D545-B519-706D6F16C4F0}" type="datetime1">
              <a:rPr lang="en-CA" smtClean="0"/>
              <a:t>2023-11-20</a:t>
            </a:fld>
            <a:endParaRPr lang="en-US"/>
          </a:p>
        </p:txBody>
      </p:sp>
      <p:sp>
        <p:nvSpPr>
          <p:cNvPr id="5" name="Footer Placeholder 4">
            <a:extLst>
              <a:ext uri="{FF2B5EF4-FFF2-40B4-BE49-F238E27FC236}">
                <a16:creationId xmlns:a16="http://schemas.microsoft.com/office/drawing/2014/main" id="{5A11BA6D-70E6-42C2-FCEF-F61091330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66F214-6AA2-FCEB-6734-304BE3AECD4D}"/>
              </a:ext>
            </a:extLst>
          </p:cNvPr>
          <p:cNvSpPr>
            <a:spLocks noGrp="1"/>
          </p:cNvSpPr>
          <p:nvPr>
            <p:ph type="sldNum" sz="quarter" idx="12"/>
          </p:nvPr>
        </p:nvSpPr>
        <p:spPr/>
        <p:txBody>
          <a:bodyPr/>
          <a:lstStyle/>
          <a:p>
            <a:fld id="{82622DFF-DB8F-F347-B95B-CEA3D48C2216}" type="slidenum">
              <a:rPr lang="en-US" smtClean="0"/>
              <a:t>‹#›</a:t>
            </a:fld>
            <a:endParaRPr lang="en-US"/>
          </a:p>
        </p:txBody>
      </p:sp>
    </p:spTree>
    <p:extLst>
      <p:ext uri="{BB962C8B-B14F-4D97-AF65-F5344CB8AC3E}">
        <p14:creationId xmlns:p14="http://schemas.microsoft.com/office/powerpoint/2010/main" val="321177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2FEF-6012-3940-55DF-6FD1DBDDB8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A64D27-E598-362D-BB8B-9AABDBFE1C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37A0B5-7535-5B98-567D-9D88C5CADF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2E298D-3687-0CC1-C720-F0C365FF52F8}"/>
              </a:ext>
            </a:extLst>
          </p:cNvPr>
          <p:cNvSpPr>
            <a:spLocks noGrp="1"/>
          </p:cNvSpPr>
          <p:nvPr>
            <p:ph type="dt" sz="half" idx="10"/>
          </p:nvPr>
        </p:nvSpPr>
        <p:spPr/>
        <p:txBody>
          <a:bodyPr/>
          <a:lstStyle/>
          <a:p>
            <a:fld id="{2474EFA1-A3CB-F548-BDD8-353818C806F4}" type="datetime1">
              <a:rPr lang="en-CA" smtClean="0"/>
              <a:t>2023-11-20</a:t>
            </a:fld>
            <a:endParaRPr lang="en-US"/>
          </a:p>
        </p:txBody>
      </p:sp>
      <p:sp>
        <p:nvSpPr>
          <p:cNvPr id="6" name="Footer Placeholder 5">
            <a:extLst>
              <a:ext uri="{FF2B5EF4-FFF2-40B4-BE49-F238E27FC236}">
                <a16:creationId xmlns:a16="http://schemas.microsoft.com/office/drawing/2014/main" id="{EAC92F3D-5C94-4F28-5FD6-15B00421A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61F28C-BFFA-B3DA-C8CD-EE2FE97B7ECF}"/>
              </a:ext>
            </a:extLst>
          </p:cNvPr>
          <p:cNvSpPr>
            <a:spLocks noGrp="1"/>
          </p:cNvSpPr>
          <p:nvPr>
            <p:ph type="sldNum" sz="quarter" idx="12"/>
          </p:nvPr>
        </p:nvSpPr>
        <p:spPr/>
        <p:txBody>
          <a:bodyPr/>
          <a:lstStyle/>
          <a:p>
            <a:fld id="{82622DFF-DB8F-F347-B95B-CEA3D48C2216}" type="slidenum">
              <a:rPr lang="en-US" smtClean="0"/>
              <a:t>‹#›</a:t>
            </a:fld>
            <a:endParaRPr lang="en-US"/>
          </a:p>
        </p:txBody>
      </p:sp>
    </p:spTree>
    <p:extLst>
      <p:ext uri="{BB962C8B-B14F-4D97-AF65-F5344CB8AC3E}">
        <p14:creationId xmlns:p14="http://schemas.microsoft.com/office/powerpoint/2010/main" val="24806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C233-830D-48E3-1302-026FA9C38C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882DF-94B8-09F1-0809-905713531A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256937-1498-AC97-100B-EEFC93985B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C339F4-F36E-986E-1668-0EE8FE1B3C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E0C8FB-54E8-3B4A-1CC6-FF8786AB5C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D20AC7-F97C-83C6-7DDE-F620E88CC817}"/>
              </a:ext>
            </a:extLst>
          </p:cNvPr>
          <p:cNvSpPr>
            <a:spLocks noGrp="1"/>
          </p:cNvSpPr>
          <p:nvPr>
            <p:ph type="dt" sz="half" idx="10"/>
          </p:nvPr>
        </p:nvSpPr>
        <p:spPr/>
        <p:txBody>
          <a:bodyPr/>
          <a:lstStyle/>
          <a:p>
            <a:fld id="{1A886849-0A9C-B445-A4F1-DA0BDEADD1F2}" type="datetime1">
              <a:rPr lang="en-CA" smtClean="0"/>
              <a:t>2023-11-20</a:t>
            </a:fld>
            <a:endParaRPr lang="en-US"/>
          </a:p>
        </p:txBody>
      </p:sp>
      <p:sp>
        <p:nvSpPr>
          <p:cNvPr id="8" name="Footer Placeholder 7">
            <a:extLst>
              <a:ext uri="{FF2B5EF4-FFF2-40B4-BE49-F238E27FC236}">
                <a16:creationId xmlns:a16="http://schemas.microsoft.com/office/drawing/2014/main" id="{E5156BB9-AA5C-2133-87D5-40FFAEC48E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00FC9-3986-F241-7A2E-3B9550400AD3}"/>
              </a:ext>
            </a:extLst>
          </p:cNvPr>
          <p:cNvSpPr>
            <a:spLocks noGrp="1"/>
          </p:cNvSpPr>
          <p:nvPr>
            <p:ph type="sldNum" sz="quarter" idx="12"/>
          </p:nvPr>
        </p:nvSpPr>
        <p:spPr/>
        <p:txBody>
          <a:bodyPr/>
          <a:lstStyle/>
          <a:p>
            <a:fld id="{82622DFF-DB8F-F347-B95B-CEA3D48C2216}" type="slidenum">
              <a:rPr lang="en-US" smtClean="0"/>
              <a:t>‹#›</a:t>
            </a:fld>
            <a:endParaRPr lang="en-US"/>
          </a:p>
        </p:txBody>
      </p:sp>
    </p:spTree>
    <p:extLst>
      <p:ext uri="{BB962C8B-B14F-4D97-AF65-F5344CB8AC3E}">
        <p14:creationId xmlns:p14="http://schemas.microsoft.com/office/powerpoint/2010/main" val="276593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7D9EF-4F8E-DAAC-DA51-F9DEA2E6C1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ED71F7-F0C4-38B2-EFFD-A99EC364D0AB}"/>
              </a:ext>
            </a:extLst>
          </p:cNvPr>
          <p:cNvSpPr>
            <a:spLocks noGrp="1"/>
          </p:cNvSpPr>
          <p:nvPr>
            <p:ph type="dt" sz="half" idx="10"/>
          </p:nvPr>
        </p:nvSpPr>
        <p:spPr/>
        <p:txBody>
          <a:bodyPr/>
          <a:lstStyle/>
          <a:p>
            <a:fld id="{3C5F434A-5800-6542-96C7-11FD06664A4F}" type="datetime1">
              <a:rPr lang="en-CA" smtClean="0"/>
              <a:t>2023-11-20</a:t>
            </a:fld>
            <a:endParaRPr lang="en-US"/>
          </a:p>
        </p:txBody>
      </p:sp>
      <p:sp>
        <p:nvSpPr>
          <p:cNvPr id="4" name="Footer Placeholder 3">
            <a:extLst>
              <a:ext uri="{FF2B5EF4-FFF2-40B4-BE49-F238E27FC236}">
                <a16:creationId xmlns:a16="http://schemas.microsoft.com/office/drawing/2014/main" id="{0E3AE4C5-E64F-711D-9763-3987B7C712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040A45-34FF-82CB-4D0E-9BA47C4C58AA}"/>
              </a:ext>
            </a:extLst>
          </p:cNvPr>
          <p:cNvSpPr>
            <a:spLocks noGrp="1"/>
          </p:cNvSpPr>
          <p:nvPr>
            <p:ph type="sldNum" sz="quarter" idx="12"/>
          </p:nvPr>
        </p:nvSpPr>
        <p:spPr/>
        <p:txBody>
          <a:bodyPr/>
          <a:lstStyle/>
          <a:p>
            <a:fld id="{82622DFF-DB8F-F347-B95B-CEA3D48C2216}" type="slidenum">
              <a:rPr lang="en-US" smtClean="0"/>
              <a:t>‹#›</a:t>
            </a:fld>
            <a:endParaRPr lang="en-US"/>
          </a:p>
        </p:txBody>
      </p:sp>
    </p:spTree>
    <p:extLst>
      <p:ext uri="{BB962C8B-B14F-4D97-AF65-F5344CB8AC3E}">
        <p14:creationId xmlns:p14="http://schemas.microsoft.com/office/powerpoint/2010/main" val="107722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FA0955-36E3-A809-AB83-E7405D4F2535}"/>
              </a:ext>
            </a:extLst>
          </p:cNvPr>
          <p:cNvSpPr>
            <a:spLocks noGrp="1"/>
          </p:cNvSpPr>
          <p:nvPr>
            <p:ph type="dt" sz="half" idx="10"/>
          </p:nvPr>
        </p:nvSpPr>
        <p:spPr/>
        <p:txBody>
          <a:bodyPr/>
          <a:lstStyle/>
          <a:p>
            <a:fld id="{4519F187-F0EB-DE47-A59B-2EA74F8A98EF}" type="datetime1">
              <a:rPr lang="en-CA" smtClean="0"/>
              <a:t>2023-11-20</a:t>
            </a:fld>
            <a:endParaRPr lang="en-US"/>
          </a:p>
        </p:txBody>
      </p:sp>
      <p:sp>
        <p:nvSpPr>
          <p:cNvPr id="3" name="Footer Placeholder 2">
            <a:extLst>
              <a:ext uri="{FF2B5EF4-FFF2-40B4-BE49-F238E27FC236}">
                <a16:creationId xmlns:a16="http://schemas.microsoft.com/office/drawing/2014/main" id="{A0BE4CC2-1477-7642-DA42-942478475E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80674-E176-681D-C272-1D0E5C86FE58}"/>
              </a:ext>
            </a:extLst>
          </p:cNvPr>
          <p:cNvSpPr>
            <a:spLocks noGrp="1"/>
          </p:cNvSpPr>
          <p:nvPr>
            <p:ph type="sldNum" sz="quarter" idx="12"/>
          </p:nvPr>
        </p:nvSpPr>
        <p:spPr/>
        <p:txBody>
          <a:bodyPr/>
          <a:lstStyle/>
          <a:p>
            <a:fld id="{82622DFF-DB8F-F347-B95B-CEA3D48C2216}" type="slidenum">
              <a:rPr lang="en-US" smtClean="0"/>
              <a:t>‹#›</a:t>
            </a:fld>
            <a:endParaRPr lang="en-US"/>
          </a:p>
        </p:txBody>
      </p:sp>
    </p:spTree>
    <p:extLst>
      <p:ext uri="{BB962C8B-B14F-4D97-AF65-F5344CB8AC3E}">
        <p14:creationId xmlns:p14="http://schemas.microsoft.com/office/powerpoint/2010/main" val="314863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8072-2B83-8664-ED7B-661CD1A67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563BF3-3E24-0F84-CCE7-ED9B0EA365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F59DF2-4860-2B54-437E-5BD7A2E04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6A7C5-CF92-64CC-F059-16FEDA53FE99}"/>
              </a:ext>
            </a:extLst>
          </p:cNvPr>
          <p:cNvSpPr>
            <a:spLocks noGrp="1"/>
          </p:cNvSpPr>
          <p:nvPr>
            <p:ph type="dt" sz="half" idx="10"/>
          </p:nvPr>
        </p:nvSpPr>
        <p:spPr/>
        <p:txBody>
          <a:bodyPr/>
          <a:lstStyle/>
          <a:p>
            <a:fld id="{692E6F1B-9BA8-B542-AD8E-96182C8A3984}" type="datetime1">
              <a:rPr lang="en-CA" smtClean="0"/>
              <a:t>2023-11-20</a:t>
            </a:fld>
            <a:endParaRPr lang="en-US"/>
          </a:p>
        </p:txBody>
      </p:sp>
      <p:sp>
        <p:nvSpPr>
          <p:cNvPr id="6" name="Footer Placeholder 5">
            <a:extLst>
              <a:ext uri="{FF2B5EF4-FFF2-40B4-BE49-F238E27FC236}">
                <a16:creationId xmlns:a16="http://schemas.microsoft.com/office/drawing/2014/main" id="{3748DF18-61E9-3357-A577-1EFA08673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99EAC-4176-7FE5-769C-0D87F053005C}"/>
              </a:ext>
            </a:extLst>
          </p:cNvPr>
          <p:cNvSpPr>
            <a:spLocks noGrp="1"/>
          </p:cNvSpPr>
          <p:nvPr>
            <p:ph type="sldNum" sz="quarter" idx="12"/>
          </p:nvPr>
        </p:nvSpPr>
        <p:spPr/>
        <p:txBody>
          <a:bodyPr/>
          <a:lstStyle/>
          <a:p>
            <a:fld id="{82622DFF-DB8F-F347-B95B-CEA3D48C2216}" type="slidenum">
              <a:rPr lang="en-US" smtClean="0"/>
              <a:t>‹#›</a:t>
            </a:fld>
            <a:endParaRPr lang="en-US"/>
          </a:p>
        </p:txBody>
      </p:sp>
    </p:spTree>
    <p:extLst>
      <p:ext uri="{BB962C8B-B14F-4D97-AF65-F5344CB8AC3E}">
        <p14:creationId xmlns:p14="http://schemas.microsoft.com/office/powerpoint/2010/main" val="354347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CB53-C1DF-FE6F-5D61-48D7760CD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CB9DB9-946B-DDB9-7CB8-1E7B65F75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1E0219-4074-4009-F304-512C21AE5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ADD9F-6081-74EE-0217-D9AE4661BD0A}"/>
              </a:ext>
            </a:extLst>
          </p:cNvPr>
          <p:cNvSpPr>
            <a:spLocks noGrp="1"/>
          </p:cNvSpPr>
          <p:nvPr>
            <p:ph type="dt" sz="half" idx="10"/>
          </p:nvPr>
        </p:nvSpPr>
        <p:spPr/>
        <p:txBody>
          <a:bodyPr/>
          <a:lstStyle/>
          <a:p>
            <a:fld id="{DAE6464C-E9E5-DA48-A7B9-6A0FC140D1B8}" type="datetime1">
              <a:rPr lang="en-CA" smtClean="0"/>
              <a:t>2023-11-20</a:t>
            </a:fld>
            <a:endParaRPr lang="en-US"/>
          </a:p>
        </p:txBody>
      </p:sp>
      <p:sp>
        <p:nvSpPr>
          <p:cNvPr id="6" name="Footer Placeholder 5">
            <a:extLst>
              <a:ext uri="{FF2B5EF4-FFF2-40B4-BE49-F238E27FC236}">
                <a16:creationId xmlns:a16="http://schemas.microsoft.com/office/drawing/2014/main" id="{9DA7B1EA-0AFE-D4CF-6521-1BD6B22127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F08BB-C09A-DABD-6B9E-2DB8E0DF304B}"/>
              </a:ext>
            </a:extLst>
          </p:cNvPr>
          <p:cNvSpPr>
            <a:spLocks noGrp="1"/>
          </p:cNvSpPr>
          <p:nvPr>
            <p:ph type="sldNum" sz="quarter" idx="12"/>
          </p:nvPr>
        </p:nvSpPr>
        <p:spPr/>
        <p:txBody>
          <a:bodyPr/>
          <a:lstStyle/>
          <a:p>
            <a:fld id="{82622DFF-DB8F-F347-B95B-CEA3D48C2216}" type="slidenum">
              <a:rPr lang="en-US" smtClean="0"/>
              <a:t>‹#›</a:t>
            </a:fld>
            <a:endParaRPr lang="en-US"/>
          </a:p>
        </p:txBody>
      </p:sp>
    </p:spTree>
    <p:extLst>
      <p:ext uri="{BB962C8B-B14F-4D97-AF65-F5344CB8AC3E}">
        <p14:creationId xmlns:p14="http://schemas.microsoft.com/office/powerpoint/2010/main" val="992541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A56C5-5DB7-37CA-8092-A2BCCF299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712132-5845-2926-B92D-5BFBC1EA6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CDECF-F87D-8B54-10AD-91115435F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A03D9-2DBF-4647-B3DA-BFBF4B949C15}" type="datetime1">
              <a:rPr lang="en-CA" smtClean="0"/>
              <a:t>2023-11-20</a:t>
            </a:fld>
            <a:endParaRPr lang="en-US"/>
          </a:p>
        </p:txBody>
      </p:sp>
      <p:sp>
        <p:nvSpPr>
          <p:cNvPr id="5" name="Footer Placeholder 4">
            <a:extLst>
              <a:ext uri="{FF2B5EF4-FFF2-40B4-BE49-F238E27FC236}">
                <a16:creationId xmlns:a16="http://schemas.microsoft.com/office/drawing/2014/main" id="{DE81DD64-B979-2B7A-7CB2-784D8C2307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BDE04C-9EA7-0078-1C0D-6BF392CF5B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22DFF-DB8F-F347-B95B-CEA3D48C2216}" type="slidenum">
              <a:rPr lang="en-US" smtClean="0"/>
              <a:t>‹#›</a:t>
            </a:fld>
            <a:endParaRPr lang="en-US"/>
          </a:p>
        </p:txBody>
      </p:sp>
    </p:spTree>
    <p:extLst>
      <p:ext uri="{BB962C8B-B14F-4D97-AF65-F5344CB8AC3E}">
        <p14:creationId xmlns:p14="http://schemas.microsoft.com/office/powerpoint/2010/main" val="3341907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umanitoba.ca/sites/resolve/files/2022-05/covid-19-and-the-impact-on-service-providers-and-women-survivors-of-ipv-literature-review-may-25-2022_0.pdf" TargetMode="External"/><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umanitoba.ca/sites/resolve/files/2023-11/Practice%20Research%20Brief%20November%202023.pdf" TargetMode="External"/><Relationship Id="rId5" Type="http://schemas.openxmlformats.org/officeDocument/2006/relationships/hyperlink" Target="https://www.umanitoba.ca/sites/resolve/files/2023-11/Policy%20Research%20Brief%20November%202023.pdf" TargetMode="External"/><Relationship Id="rId4" Type="http://schemas.openxmlformats.org/officeDocument/2006/relationships/hyperlink" Target="https://www.umanitoba.ca/sites/resolve/files/2023-11/COVID-19%20IPV%20Final%20Report%20November%202023.pdf" TargetMode="External"/><Relationship Id="rId9"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hyperlink" Target="mailto:kendra.nixon@umanitoba.ca" TargetMode="External"/><Relationship Id="rId2" Type="http://schemas.openxmlformats.org/officeDocument/2006/relationships/hyperlink" Target="mailto:resolve@umanitoba.ca" TargetMode="External"/><Relationship Id="rId1" Type="http://schemas.openxmlformats.org/officeDocument/2006/relationships/slideLayout" Target="../slideLayouts/slideLayout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mailto:Eashley.haller@umanitoba.ca"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svg"/><Relationship Id="rId7" Type="http://schemas.openxmlformats.org/officeDocument/2006/relationships/image" Target="../media/image15.png"/><Relationship Id="rId12"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6.png"/><Relationship Id="rId5" Type="http://schemas.openxmlformats.org/officeDocument/2006/relationships/image" Target="../media/image13.sv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ejm.org/doi/full/10.1056/nejmp2024046" TargetMode="External"/><Relationship Id="rId2" Type="http://schemas.openxmlformats.org/officeDocument/2006/relationships/hyperlink" Target="https://pubmed.ncbi.nlm.nih.gov/34985033/" TargetMode="Externa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C416A8A-E470-75A1-C833-77203A2583B3}"/>
              </a:ext>
            </a:extLst>
          </p:cNvPr>
          <p:cNvSpPr/>
          <p:nvPr/>
        </p:nvSpPr>
        <p:spPr>
          <a:xfrm>
            <a:off x="-1" y="0"/>
            <a:ext cx="6943428" cy="6858000"/>
          </a:xfrm>
          <a:prstGeom prst="rect">
            <a:avLst/>
          </a:prstGeom>
          <a:solidFill>
            <a:srgbClr val="1734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
            <a:extLst>
              <a:ext uri="{FF2B5EF4-FFF2-40B4-BE49-F238E27FC236}">
                <a16:creationId xmlns:a16="http://schemas.microsoft.com/office/drawing/2014/main" id="{BBA152B1-F0B0-EB49-367C-24E285BE177B}"/>
              </a:ext>
            </a:extLst>
          </p:cNvPr>
          <p:cNvGrpSpPr/>
          <p:nvPr/>
        </p:nvGrpSpPr>
        <p:grpSpPr>
          <a:xfrm>
            <a:off x="6360781" y="0"/>
            <a:ext cx="5831219" cy="6858000"/>
            <a:chOff x="-1203935" y="0"/>
            <a:chExt cx="11048051" cy="12993427"/>
          </a:xfrm>
        </p:grpSpPr>
        <p:pic>
          <p:nvPicPr>
            <p:cNvPr id="42" name="Picture 3">
              <a:extLst>
                <a:ext uri="{FF2B5EF4-FFF2-40B4-BE49-F238E27FC236}">
                  <a16:creationId xmlns:a16="http://schemas.microsoft.com/office/drawing/2014/main" id="{C15BA86D-C432-7EFA-453E-2A06183BC9AF}"/>
                </a:ext>
              </a:extLst>
            </p:cNvPr>
            <p:cNvPicPr>
              <a:picLocks noChangeAspect="1"/>
            </p:cNvPicPr>
            <p:nvPr/>
          </p:nvPicPr>
          <p:blipFill rotWithShape="1">
            <a:blip r:embed="rId2"/>
            <a:srcRect l="23717" t="5269" r="22584"/>
            <a:stretch/>
          </p:blipFill>
          <p:spPr>
            <a:xfrm>
              <a:off x="-1203935" y="0"/>
              <a:ext cx="11048051" cy="12993427"/>
            </a:xfrm>
            <a:prstGeom prst="rect">
              <a:avLst/>
            </a:prstGeom>
          </p:spPr>
        </p:pic>
      </p:grpSp>
      <p:sp>
        <p:nvSpPr>
          <p:cNvPr id="43" name="AutoShape 5">
            <a:extLst>
              <a:ext uri="{FF2B5EF4-FFF2-40B4-BE49-F238E27FC236}">
                <a16:creationId xmlns:a16="http://schemas.microsoft.com/office/drawing/2014/main" id="{A2FDE454-A85C-D547-18D0-29F73C2D7A1E}"/>
              </a:ext>
            </a:extLst>
          </p:cNvPr>
          <p:cNvSpPr/>
          <p:nvPr/>
        </p:nvSpPr>
        <p:spPr>
          <a:xfrm>
            <a:off x="752253" y="3888125"/>
            <a:ext cx="2261045" cy="0"/>
          </a:xfrm>
          <a:prstGeom prst="line">
            <a:avLst/>
          </a:prstGeom>
          <a:ln w="104775" cap="rnd">
            <a:solidFill>
              <a:srgbClr val="FFFFFF"/>
            </a:solidFill>
            <a:prstDash val="solid"/>
            <a:headEnd type="none" w="sm" len="sm"/>
            <a:tailEnd type="none" w="sm" len="sm"/>
          </a:ln>
        </p:spPr>
        <p:txBody>
          <a:bodyPr/>
          <a:lstStyle/>
          <a:p>
            <a:endParaRPr lang="en-US"/>
          </a:p>
        </p:txBody>
      </p:sp>
      <p:sp>
        <p:nvSpPr>
          <p:cNvPr id="44" name="TextBox 9">
            <a:extLst>
              <a:ext uri="{FF2B5EF4-FFF2-40B4-BE49-F238E27FC236}">
                <a16:creationId xmlns:a16="http://schemas.microsoft.com/office/drawing/2014/main" id="{96E2610D-CCBC-7536-9C95-5557D59C05E1}"/>
              </a:ext>
            </a:extLst>
          </p:cNvPr>
          <p:cNvSpPr txBox="1"/>
          <p:nvPr/>
        </p:nvSpPr>
        <p:spPr>
          <a:xfrm>
            <a:off x="788435" y="1118136"/>
            <a:ext cx="5954231" cy="2462213"/>
          </a:xfrm>
          <a:prstGeom prst="rect">
            <a:avLst/>
          </a:prstGeom>
        </p:spPr>
        <p:txBody>
          <a:bodyPr wrap="square" lIns="0" tIns="0" rIns="0" bIns="0" rtlCol="0" anchor="t">
            <a:spAutoFit/>
          </a:bodyPr>
          <a:lstStyle/>
          <a:p>
            <a:r>
              <a:rPr lang="en-US" sz="3200" b="1" dirty="0">
                <a:solidFill>
                  <a:srgbClr val="FFFFFF"/>
                </a:solidFill>
                <a:latin typeface="Arial Black" panose="020B0604020202020204" pitchFamily="34" charset="0"/>
                <a:cs typeface="Arial Black" panose="020B0604020202020204" pitchFamily="34" charset="0"/>
              </a:rPr>
              <a:t>COVID-19 and the Experiences of Intimate Partner Violence Survivors and Service Providers</a:t>
            </a:r>
          </a:p>
        </p:txBody>
      </p:sp>
      <p:sp>
        <p:nvSpPr>
          <p:cNvPr id="46" name="TextBox 10">
            <a:extLst>
              <a:ext uri="{FF2B5EF4-FFF2-40B4-BE49-F238E27FC236}">
                <a16:creationId xmlns:a16="http://schemas.microsoft.com/office/drawing/2014/main" id="{DF09E239-F073-E21B-DC5D-7B41BFA6D865}"/>
              </a:ext>
            </a:extLst>
          </p:cNvPr>
          <p:cNvSpPr txBox="1"/>
          <p:nvPr/>
        </p:nvSpPr>
        <p:spPr>
          <a:xfrm>
            <a:off x="752253" y="4204327"/>
            <a:ext cx="3187218" cy="830997"/>
          </a:xfrm>
          <a:prstGeom prst="rect">
            <a:avLst/>
          </a:prstGeom>
        </p:spPr>
        <p:txBody>
          <a:bodyPr wrap="square" lIns="0" tIns="0" rIns="0" bIns="0" rtlCol="0" anchor="t">
            <a:spAutoFit/>
          </a:bodyPr>
          <a:lstStyle/>
          <a:p>
            <a:r>
              <a:rPr lang="en-US" dirty="0">
                <a:solidFill>
                  <a:srgbClr val="FFFFFF"/>
                </a:solidFill>
                <a:latin typeface="Arial" panose="020B0604020202020204" pitchFamily="34" charset="0"/>
                <a:cs typeface="Arial" panose="020B0604020202020204" pitchFamily="34" charset="0"/>
              </a:rPr>
              <a:t>Family Violence Prevention Program All Agency Meeting</a:t>
            </a:r>
          </a:p>
          <a:p>
            <a:endParaRPr lang="en-US" dirty="0">
              <a:solidFill>
                <a:srgbClr val="FFFFFF"/>
              </a:solidFill>
              <a:latin typeface="Arial" panose="020B0604020202020204" pitchFamily="34" charset="0"/>
              <a:cs typeface="Arial" panose="020B0604020202020204" pitchFamily="34" charset="0"/>
            </a:endParaRPr>
          </a:p>
        </p:txBody>
      </p:sp>
      <p:sp>
        <p:nvSpPr>
          <p:cNvPr id="47" name="TextBox 12">
            <a:extLst>
              <a:ext uri="{FF2B5EF4-FFF2-40B4-BE49-F238E27FC236}">
                <a16:creationId xmlns:a16="http://schemas.microsoft.com/office/drawing/2014/main" id="{CDFC993E-4DBC-C1EF-6F93-3EB74678B63B}"/>
              </a:ext>
            </a:extLst>
          </p:cNvPr>
          <p:cNvSpPr txBox="1"/>
          <p:nvPr/>
        </p:nvSpPr>
        <p:spPr>
          <a:xfrm>
            <a:off x="551492" y="5823535"/>
            <a:ext cx="6191174" cy="528335"/>
          </a:xfrm>
          <a:prstGeom prst="rect">
            <a:avLst/>
          </a:prstGeom>
        </p:spPr>
        <p:txBody>
          <a:bodyPr lIns="0" tIns="0" rIns="0" bIns="0" rtlCol="0" anchor="t">
            <a:spAutoFit/>
          </a:bodyPr>
          <a:lstStyle/>
          <a:p>
            <a:pPr>
              <a:lnSpc>
                <a:spcPts val="2050"/>
              </a:lnSpc>
            </a:pPr>
            <a:r>
              <a:rPr lang="en-US" sz="2050" dirty="0">
                <a:solidFill>
                  <a:srgbClr val="FFFFFF"/>
                </a:solidFill>
                <a:latin typeface="Montserrat"/>
              </a:rPr>
              <a:t>Ashley Haller, MHR &amp; Kendra Nixon, PhD</a:t>
            </a:r>
          </a:p>
          <a:p>
            <a:pPr>
              <a:lnSpc>
                <a:spcPts val="2050"/>
              </a:lnSpc>
            </a:pPr>
            <a:endParaRPr lang="en-US" sz="2050" dirty="0">
              <a:solidFill>
                <a:srgbClr val="FFFFFF"/>
              </a:solidFill>
              <a:latin typeface="Montserrat"/>
            </a:endParaRPr>
          </a:p>
        </p:txBody>
      </p:sp>
      <p:sp>
        <p:nvSpPr>
          <p:cNvPr id="48" name="Rectangle 47">
            <a:extLst>
              <a:ext uri="{FF2B5EF4-FFF2-40B4-BE49-F238E27FC236}">
                <a16:creationId xmlns:a16="http://schemas.microsoft.com/office/drawing/2014/main" id="{2D9865CF-70D2-C5CC-5A75-B5C233DB6871}"/>
              </a:ext>
            </a:extLst>
          </p:cNvPr>
          <p:cNvSpPr/>
          <p:nvPr/>
        </p:nvSpPr>
        <p:spPr>
          <a:xfrm>
            <a:off x="0" y="5659302"/>
            <a:ext cx="12192000" cy="582472"/>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12">
            <a:extLst>
              <a:ext uri="{FF2B5EF4-FFF2-40B4-BE49-F238E27FC236}">
                <a16:creationId xmlns:a16="http://schemas.microsoft.com/office/drawing/2014/main" id="{D6583FD8-DEAD-9227-504A-8E46FB726469}"/>
              </a:ext>
            </a:extLst>
          </p:cNvPr>
          <p:cNvSpPr txBox="1"/>
          <p:nvPr/>
        </p:nvSpPr>
        <p:spPr>
          <a:xfrm>
            <a:off x="752253" y="5679484"/>
            <a:ext cx="6191174" cy="807913"/>
          </a:xfrm>
          <a:prstGeom prst="rect">
            <a:avLst/>
          </a:prstGeom>
        </p:spPr>
        <p:txBody>
          <a:bodyPr lIns="0" tIns="0" rIns="0" bIns="0" rtlCol="0" anchor="t">
            <a:spAutoFit/>
          </a:bodyPr>
          <a:lstStyle/>
          <a:p>
            <a:pPr>
              <a:lnSpc>
                <a:spcPts val="2050"/>
              </a:lnSpc>
            </a:pPr>
            <a:r>
              <a:rPr lang="en-US" sz="1200" dirty="0">
                <a:solidFill>
                  <a:srgbClr val="FFFFFF"/>
                </a:solidFill>
                <a:latin typeface="Montserrat"/>
              </a:rPr>
              <a:t>Ashley Haller, MHR &amp; Kendra Nixon, PhD</a:t>
            </a:r>
          </a:p>
          <a:p>
            <a:pPr>
              <a:lnSpc>
                <a:spcPts val="2050"/>
              </a:lnSpc>
            </a:pPr>
            <a:r>
              <a:rPr lang="en-US" sz="1200" dirty="0">
                <a:solidFill>
                  <a:srgbClr val="FFFFFF"/>
                </a:solidFill>
                <a:latin typeface="Montserrat"/>
              </a:rPr>
              <a:t>November 28, 2023</a:t>
            </a:r>
          </a:p>
          <a:p>
            <a:pPr>
              <a:lnSpc>
                <a:spcPts val="2050"/>
              </a:lnSpc>
            </a:pPr>
            <a:endParaRPr lang="en-US" sz="2050" dirty="0">
              <a:solidFill>
                <a:srgbClr val="FFFFFF"/>
              </a:solidFill>
              <a:latin typeface="Montserrat"/>
            </a:endParaRPr>
          </a:p>
        </p:txBody>
      </p:sp>
      <p:sp>
        <p:nvSpPr>
          <p:cNvPr id="50" name="Freeform 6">
            <a:extLst>
              <a:ext uri="{FF2B5EF4-FFF2-40B4-BE49-F238E27FC236}">
                <a16:creationId xmlns:a16="http://schemas.microsoft.com/office/drawing/2014/main" id="{04361CC5-6494-4F01-7294-C177A441C1AF}"/>
              </a:ext>
            </a:extLst>
          </p:cNvPr>
          <p:cNvSpPr/>
          <p:nvPr/>
        </p:nvSpPr>
        <p:spPr>
          <a:xfrm>
            <a:off x="10977359" y="1219114"/>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1" name="Freeform 7">
            <a:extLst>
              <a:ext uri="{FF2B5EF4-FFF2-40B4-BE49-F238E27FC236}">
                <a16:creationId xmlns:a16="http://schemas.microsoft.com/office/drawing/2014/main" id="{0812554E-ED5A-97B8-409E-8C4D9FFE1AB8}"/>
              </a:ext>
            </a:extLst>
          </p:cNvPr>
          <p:cNvSpPr/>
          <p:nvPr/>
        </p:nvSpPr>
        <p:spPr>
          <a:xfrm>
            <a:off x="6809051" y="5413679"/>
            <a:ext cx="2200232" cy="1065472"/>
          </a:xfrm>
          <a:custGeom>
            <a:avLst/>
            <a:gdLst/>
            <a:ahLst/>
            <a:cxnLst/>
            <a:rect l="l" t="t" r="r" b="b"/>
            <a:pathLst>
              <a:path w="2945372" h="1426309">
                <a:moveTo>
                  <a:pt x="0" y="0"/>
                </a:moveTo>
                <a:lnTo>
                  <a:pt x="2945372" y="0"/>
                </a:lnTo>
                <a:lnTo>
                  <a:pt x="2945372" y="1426309"/>
                </a:lnTo>
                <a:lnTo>
                  <a:pt x="0" y="1426309"/>
                </a:lnTo>
                <a:lnTo>
                  <a:pt x="0" y="0"/>
                </a:lnTo>
                <a:close/>
              </a:path>
            </a:pathLst>
          </a:custGeom>
          <a:blipFill>
            <a:blip r:embed="rId5"/>
            <a:stretch>
              <a:fillRect/>
            </a:stretch>
          </a:blipFill>
        </p:spPr>
        <p:txBody>
          <a:bodyPr/>
          <a:lstStyle/>
          <a:p>
            <a:endParaRPr lang="en-US"/>
          </a:p>
        </p:txBody>
      </p:sp>
      <p:sp>
        <p:nvSpPr>
          <p:cNvPr id="52" name="Freeform 8">
            <a:extLst>
              <a:ext uri="{FF2B5EF4-FFF2-40B4-BE49-F238E27FC236}">
                <a16:creationId xmlns:a16="http://schemas.microsoft.com/office/drawing/2014/main" id="{84D2CB55-2C7C-3563-F712-4969E01C9956}"/>
              </a:ext>
            </a:extLst>
          </p:cNvPr>
          <p:cNvSpPr/>
          <p:nvPr/>
        </p:nvSpPr>
        <p:spPr>
          <a:xfrm>
            <a:off x="9364737" y="5240818"/>
            <a:ext cx="3050672" cy="1411195"/>
          </a:xfrm>
          <a:custGeom>
            <a:avLst/>
            <a:gdLst/>
            <a:ahLst/>
            <a:cxnLst/>
            <a:rect l="l" t="t" r="r" b="b"/>
            <a:pathLst>
              <a:path w="3667233" h="1696407">
                <a:moveTo>
                  <a:pt x="0" y="0"/>
                </a:moveTo>
                <a:lnTo>
                  <a:pt x="3667233" y="0"/>
                </a:lnTo>
                <a:lnTo>
                  <a:pt x="3667233" y="1696407"/>
                </a:lnTo>
                <a:lnTo>
                  <a:pt x="0" y="1696407"/>
                </a:lnTo>
                <a:lnTo>
                  <a:pt x="0" y="0"/>
                </a:lnTo>
                <a:close/>
              </a:path>
            </a:pathLst>
          </a:custGeom>
          <a:blipFill>
            <a:blip r:embed="rId6"/>
            <a:stretch>
              <a:fillRect/>
            </a:stretch>
          </a:blipFill>
        </p:spPr>
        <p:txBody>
          <a:bodyPr/>
          <a:lstStyle/>
          <a:p>
            <a:endParaRPr lang="en-US"/>
          </a:p>
        </p:txBody>
      </p:sp>
      <p:sp>
        <p:nvSpPr>
          <p:cNvPr id="53" name="Freeform 6">
            <a:extLst>
              <a:ext uri="{FF2B5EF4-FFF2-40B4-BE49-F238E27FC236}">
                <a16:creationId xmlns:a16="http://schemas.microsoft.com/office/drawing/2014/main" id="{94DDB6BB-E891-C00F-4F23-B6F878E8D300}"/>
              </a:ext>
            </a:extLst>
          </p:cNvPr>
          <p:cNvSpPr/>
          <p:nvPr/>
        </p:nvSpPr>
        <p:spPr>
          <a:xfrm>
            <a:off x="9562490" y="-668373"/>
            <a:ext cx="1414869"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4" name="Freeform 6">
            <a:extLst>
              <a:ext uri="{FF2B5EF4-FFF2-40B4-BE49-F238E27FC236}">
                <a16:creationId xmlns:a16="http://schemas.microsoft.com/office/drawing/2014/main" id="{A8F4C629-D6E0-F6A8-BE84-9ADEDF9F4AC0}"/>
              </a:ext>
            </a:extLst>
          </p:cNvPr>
          <p:cNvSpPr/>
          <p:nvPr/>
        </p:nvSpPr>
        <p:spPr>
          <a:xfrm>
            <a:off x="10849776" y="-396617"/>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19782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F305A4-D354-823F-E445-BA6F6CC24D41}"/>
              </a:ext>
            </a:extLst>
          </p:cNvPr>
          <p:cNvSpPr/>
          <p:nvPr/>
        </p:nvSpPr>
        <p:spPr>
          <a:xfrm>
            <a:off x="494270" y="1690687"/>
            <a:ext cx="6516128" cy="4802187"/>
          </a:xfrm>
          <a:prstGeom prst="rect">
            <a:avLst/>
          </a:prstGeom>
          <a:solidFill>
            <a:srgbClr val="1734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2C01DB-7BEC-A86D-74F5-10987E435C05}"/>
              </a:ext>
            </a:extLst>
          </p:cNvPr>
          <p:cNvSpPr/>
          <p:nvPr/>
        </p:nvSpPr>
        <p:spPr>
          <a:xfrm>
            <a:off x="6096000" y="1690688"/>
            <a:ext cx="6095999" cy="5210174"/>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48BB9E-3DAC-41DD-59A8-C0C8C255636B}"/>
              </a:ext>
            </a:extLst>
          </p:cNvPr>
          <p:cNvSpPr>
            <a:spLocks noGrp="1"/>
          </p:cNvSpPr>
          <p:nvPr>
            <p:ph type="title"/>
          </p:nvPr>
        </p:nvSpPr>
        <p:spPr>
          <a:xfrm>
            <a:off x="296563" y="365125"/>
            <a:ext cx="13493578" cy="1325563"/>
          </a:xfrm>
        </p:spPr>
        <p:txBody>
          <a:bodyPr>
            <a:normAutofit/>
          </a:bodyPr>
          <a:lstStyle/>
          <a:p>
            <a:r>
              <a:rPr lang="en-US" sz="4000" b="1" dirty="0">
                <a:solidFill>
                  <a:srgbClr val="173476"/>
                </a:solidFill>
                <a:latin typeface="Arial Black" panose="020B0604020202020204" pitchFamily="34" charset="0"/>
                <a:cs typeface="Arial Black" panose="020B0604020202020204" pitchFamily="34" charset="0"/>
              </a:rPr>
              <a:t>Findings: Challenges to Service Provision</a:t>
            </a:r>
          </a:p>
        </p:txBody>
      </p:sp>
      <p:sp>
        <p:nvSpPr>
          <p:cNvPr id="4" name="Content Placeholder 3">
            <a:extLst>
              <a:ext uri="{FF2B5EF4-FFF2-40B4-BE49-F238E27FC236}">
                <a16:creationId xmlns:a16="http://schemas.microsoft.com/office/drawing/2014/main" id="{7A3E1B07-1ECF-3123-3CCE-AA272907B2A9}"/>
              </a:ext>
            </a:extLst>
          </p:cNvPr>
          <p:cNvSpPr>
            <a:spLocks noGrp="1"/>
          </p:cNvSpPr>
          <p:nvPr>
            <p:ph sz="half" idx="1"/>
          </p:nvPr>
        </p:nvSpPr>
        <p:spPr>
          <a:xfrm>
            <a:off x="838200" y="1825625"/>
            <a:ext cx="4992127" cy="4351338"/>
          </a:xfrm>
        </p:spPr>
        <p:txBody>
          <a:bodyPr>
            <a:noAutofit/>
          </a:bodyPr>
          <a:lstStyle/>
          <a:p>
            <a:pPr>
              <a:lnSpc>
                <a:spcPct val="10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Challenges to service provision during the COVID-19 pandemic included:</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Navigating changing public health orders </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Increased (and fluctuating) service demand</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Staffing/staff illness</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Fears of contracting the virus</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Communal living environments at shelters</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Funding </a:t>
            </a:r>
          </a:p>
        </p:txBody>
      </p:sp>
      <p:sp>
        <p:nvSpPr>
          <p:cNvPr id="5" name="Content Placeholder 4">
            <a:extLst>
              <a:ext uri="{FF2B5EF4-FFF2-40B4-BE49-F238E27FC236}">
                <a16:creationId xmlns:a16="http://schemas.microsoft.com/office/drawing/2014/main" id="{644A22DA-74D5-659C-36AB-004724E11538}"/>
              </a:ext>
            </a:extLst>
          </p:cNvPr>
          <p:cNvSpPr>
            <a:spLocks noGrp="1"/>
          </p:cNvSpPr>
          <p:nvPr>
            <p:ph sz="half" idx="2"/>
          </p:nvPr>
        </p:nvSpPr>
        <p:spPr>
          <a:xfrm>
            <a:off x="6394620" y="2077564"/>
            <a:ext cx="5531706" cy="4351338"/>
          </a:xfrm>
        </p:spPr>
        <p:txBody>
          <a:bodyPr>
            <a:noAutofit/>
          </a:bodyPr>
          <a:lstStyle/>
          <a:p>
            <a:pPr marL="0" indent="0" algn="ctr">
              <a:buNone/>
            </a:pPr>
            <a:r>
              <a:rPr lang="en-CA" sz="2000" i="1" dirty="0">
                <a:solidFill>
                  <a:schemeClr val="bg1"/>
                </a:solidFill>
                <a:effectLst/>
                <a:latin typeface="Arial" panose="020B0604020202020204" pitchFamily="34" charset="0"/>
                <a:cs typeface="Arial" panose="020B0604020202020204" pitchFamily="34" charset="0"/>
              </a:rPr>
              <a:t>I just needed somebody to give me the Coles Notes on, OK do I need to change anything today? I think in healthcare they had something like that, but we did not have that. So, there was, you know, there's 10 shelters in the province, there was 10 of us constantly wasting a lot of time doing that, which was ridiculous. (Service Provider 06)</a:t>
            </a:r>
          </a:p>
          <a:p>
            <a:pPr marL="0" indent="0" algn="ctr">
              <a:buNone/>
            </a:pPr>
            <a:endParaRPr lang="en-CA" sz="500" i="1" dirty="0">
              <a:solidFill>
                <a:schemeClr val="bg1"/>
              </a:solidFill>
              <a:effectLst/>
              <a:latin typeface="Arial" panose="020B0604020202020204" pitchFamily="34" charset="0"/>
              <a:cs typeface="Arial" panose="020B0604020202020204" pitchFamily="34" charset="0"/>
            </a:endParaRPr>
          </a:p>
          <a:p>
            <a:pPr marL="0" indent="0" algn="ctr">
              <a:buNone/>
            </a:pPr>
            <a:r>
              <a:rPr lang="en-CA" sz="2000" i="1" dirty="0">
                <a:solidFill>
                  <a:schemeClr val="bg1"/>
                </a:solidFill>
                <a:effectLst/>
                <a:latin typeface="Arial" panose="020B0604020202020204" pitchFamily="34" charset="0"/>
                <a:cs typeface="Arial" panose="020B0604020202020204" pitchFamily="34" charset="0"/>
              </a:rPr>
              <a:t>Well staff illness. We had 50% of our staff go down over Christmas and then into January with COVID. We were very, very close to actually having to temporarily shut and move people away.                                               (Service Provider 02)</a:t>
            </a:r>
          </a:p>
          <a:p>
            <a:pPr marL="0" indent="0">
              <a:buNone/>
            </a:pPr>
            <a:endParaRPr lang="en-US" sz="2000" dirty="0">
              <a:solidFill>
                <a:schemeClr val="bg1"/>
              </a:solidFill>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CB98FF6D-C42B-BBAE-7461-27ED6978CC53}"/>
              </a:ext>
            </a:extLst>
          </p:cNvPr>
          <p:cNvSpPr/>
          <p:nvPr/>
        </p:nvSpPr>
        <p:spPr>
          <a:xfrm rot="2244165">
            <a:off x="11481479" y="5575398"/>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extLst>
      <p:ext uri="{BB962C8B-B14F-4D97-AF65-F5344CB8AC3E}">
        <p14:creationId xmlns:p14="http://schemas.microsoft.com/office/powerpoint/2010/main" val="270582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DC5D5E-66C6-C952-00AB-79F81A9F5179}"/>
              </a:ext>
            </a:extLst>
          </p:cNvPr>
          <p:cNvSpPr/>
          <p:nvPr/>
        </p:nvSpPr>
        <p:spPr>
          <a:xfrm>
            <a:off x="494270" y="1690687"/>
            <a:ext cx="6516128" cy="4802187"/>
          </a:xfrm>
          <a:prstGeom prst="rect">
            <a:avLst/>
          </a:prstGeom>
          <a:solidFill>
            <a:srgbClr val="1734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86E17B1-16BE-5EFF-3988-F7924B5124D0}"/>
              </a:ext>
            </a:extLst>
          </p:cNvPr>
          <p:cNvSpPr/>
          <p:nvPr/>
        </p:nvSpPr>
        <p:spPr>
          <a:xfrm>
            <a:off x="6019800" y="1690688"/>
            <a:ext cx="6172199" cy="5210174"/>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0ABE1-210F-E401-94F0-60EDB5CF52D2}"/>
              </a:ext>
            </a:extLst>
          </p:cNvPr>
          <p:cNvSpPr>
            <a:spLocks noGrp="1"/>
          </p:cNvSpPr>
          <p:nvPr>
            <p:ph type="title"/>
          </p:nvPr>
        </p:nvSpPr>
        <p:spPr>
          <a:xfrm>
            <a:off x="838200" y="365125"/>
            <a:ext cx="12581238" cy="1325563"/>
          </a:xfrm>
        </p:spPr>
        <p:txBody>
          <a:bodyPr>
            <a:normAutofit/>
          </a:bodyPr>
          <a:lstStyle/>
          <a:p>
            <a:r>
              <a:rPr lang="en-US" sz="4000" b="1" dirty="0">
                <a:solidFill>
                  <a:srgbClr val="173476"/>
                </a:solidFill>
                <a:latin typeface="Arial Black" panose="020B0604020202020204" pitchFamily="34" charset="0"/>
                <a:cs typeface="Arial Black" panose="020B0604020202020204" pitchFamily="34" charset="0"/>
              </a:rPr>
              <a:t>Findings: Impacts on Service Providers</a:t>
            </a:r>
          </a:p>
        </p:txBody>
      </p:sp>
      <p:sp>
        <p:nvSpPr>
          <p:cNvPr id="4" name="Content Placeholder 3">
            <a:extLst>
              <a:ext uri="{FF2B5EF4-FFF2-40B4-BE49-F238E27FC236}">
                <a16:creationId xmlns:a16="http://schemas.microsoft.com/office/drawing/2014/main" id="{FB945773-7808-43DE-9DF5-A96BD66F7AB2}"/>
              </a:ext>
            </a:extLst>
          </p:cNvPr>
          <p:cNvSpPr>
            <a:spLocks noGrp="1"/>
          </p:cNvSpPr>
          <p:nvPr>
            <p:ph sz="half" idx="1"/>
          </p:nvPr>
        </p:nvSpPr>
        <p:spPr>
          <a:xfrm>
            <a:off x="838199" y="2039720"/>
            <a:ext cx="4499919" cy="4351338"/>
          </a:xfrm>
        </p:spPr>
        <p:txBody>
          <a:bodyPr>
            <a:normAutofit/>
          </a:bodyPr>
          <a:lstStyle/>
          <a:p>
            <a:pPr>
              <a:lnSpc>
                <a:spcPct val="10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Increased stress and burnout </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65.3% experienced increased stress</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45.3% experienced burnout</a:t>
            </a:r>
          </a:p>
          <a:p>
            <a:pPr>
              <a:lnSpc>
                <a:spcPct val="10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Mental and physical health</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54.7% dealt with mental or physical health concerns </a:t>
            </a:r>
          </a:p>
          <a:p>
            <a:pPr>
              <a:lnSpc>
                <a:spcPct val="10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Feelings of isolation</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60% felt isolated from informal supports (friends, family, co-workers)</a:t>
            </a:r>
          </a:p>
        </p:txBody>
      </p:sp>
      <p:sp>
        <p:nvSpPr>
          <p:cNvPr id="5" name="Content Placeholder 4">
            <a:extLst>
              <a:ext uri="{FF2B5EF4-FFF2-40B4-BE49-F238E27FC236}">
                <a16:creationId xmlns:a16="http://schemas.microsoft.com/office/drawing/2014/main" id="{0DC90D5F-B6CC-68D4-C4C6-1470C520295B}"/>
              </a:ext>
            </a:extLst>
          </p:cNvPr>
          <p:cNvSpPr>
            <a:spLocks noGrp="1"/>
          </p:cNvSpPr>
          <p:nvPr>
            <p:ph sz="half" idx="2"/>
          </p:nvPr>
        </p:nvSpPr>
        <p:spPr>
          <a:xfrm>
            <a:off x="6519276" y="2005012"/>
            <a:ext cx="5236881" cy="4351338"/>
          </a:xfrm>
        </p:spPr>
        <p:txBody>
          <a:bodyPr>
            <a:noAutofit/>
          </a:bodyPr>
          <a:lstStyle/>
          <a:p>
            <a:pPr marL="0" indent="0" algn="ctr">
              <a:buNone/>
            </a:pPr>
            <a:r>
              <a:rPr lang="en-US" sz="2000" i="1" kern="0" dirty="0">
                <a:solidFill>
                  <a:schemeClr val="bg1"/>
                </a:solidFill>
                <a:effectLst/>
                <a:latin typeface="Arial" panose="020B0604020202020204" pitchFamily="34" charset="0"/>
                <a:ea typeface="Calibri" panose="020F0502020204030204" pitchFamily="34" charset="0"/>
                <a:cs typeface="Arial" panose="020B0604020202020204" pitchFamily="34" charset="0"/>
              </a:rPr>
              <a:t>I found a lot of people were dealing, myself included, with increased levels of anxiety. To the point where it actually was impacting us at work and at home. Sometimes you just wake up feeling anxious and you didn't know why. There was a lot of pressure in our work roles.  (Service Provider 02)</a:t>
            </a:r>
          </a:p>
          <a:p>
            <a:pPr marL="0" indent="0" algn="ctr">
              <a:buNone/>
            </a:pPr>
            <a:endParaRPr lang="en-US" sz="500" i="1" kern="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US" sz="2000" i="1" kern="0" dirty="0">
                <a:solidFill>
                  <a:schemeClr val="bg1"/>
                </a:solidFill>
                <a:effectLst/>
                <a:latin typeface="Arial" panose="020B0604020202020204" pitchFamily="34" charset="0"/>
                <a:ea typeface="Calibri" panose="020F0502020204030204" pitchFamily="34" charset="0"/>
                <a:cs typeface="Arial" panose="020B0604020202020204" pitchFamily="34" charset="0"/>
              </a:rPr>
              <a:t>My parents live in [name of city]—couldn't visit them. Most of my family's there. My other</a:t>
            </a:r>
            <a:r>
              <a:rPr lang="en-CA" sz="2000" kern="1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i="1" kern="0" dirty="0">
                <a:solidFill>
                  <a:schemeClr val="bg1"/>
                </a:solidFill>
                <a:effectLst/>
                <a:latin typeface="Arial" panose="020B0604020202020204" pitchFamily="34" charset="0"/>
                <a:ea typeface="Calibri" panose="020F0502020204030204" pitchFamily="34" charset="0"/>
                <a:cs typeface="Arial" panose="020B0604020202020204" pitchFamily="34" charset="0"/>
              </a:rPr>
              <a:t>brother is in [name of province], we couldn't visit at all. […] So yeah, it brought me down. It</a:t>
            </a:r>
            <a:r>
              <a:rPr lang="en-CA" sz="2000" kern="1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i="1" kern="0" dirty="0">
                <a:solidFill>
                  <a:schemeClr val="bg1"/>
                </a:solidFill>
                <a:effectLst/>
                <a:latin typeface="Arial" panose="020B0604020202020204" pitchFamily="34" charset="0"/>
                <a:ea typeface="Calibri" panose="020F0502020204030204" pitchFamily="34" charset="0"/>
                <a:cs typeface="Arial" panose="020B0604020202020204" pitchFamily="34" charset="0"/>
              </a:rPr>
              <a:t>definitely brought me down. I stopped, as I say I sort of hermitized myself, I just stayed inside and got down, low. (Service Provider 04)</a:t>
            </a:r>
            <a:endParaRPr lang="en-CA"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endParaRPr lang="en-US" sz="2000" i="1" kern="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8" name="Freeform 7">
            <a:extLst>
              <a:ext uri="{FF2B5EF4-FFF2-40B4-BE49-F238E27FC236}">
                <a16:creationId xmlns:a16="http://schemas.microsoft.com/office/drawing/2014/main" id="{2497B588-888E-C0DB-2926-8EA9DFCF22CF}"/>
              </a:ext>
            </a:extLst>
          </p:cNvPr>
          <p:cNvSpPr/>
          <p:nvPr/>
        </p:nvSpPr>
        <p:spPr>
          <a:xfrm>
            <a:off x="4841786" y="4684087"/>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extLst>
      <p:ext uri="{BB962C8B-B14F-4D97-AF65-F5344CB8AC3E}">
        <p14:creationId xmlns:p14="http://schemas.microsoft.com/office/powerpoint/2010/main" val="259560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3EA248-C900-BAE9-BBE3-69013988702C}"/>
              </a:ext>
            </a:extLst>
          </p:cNvPr>
          <p:cNvSpPr/>
          <p:nvPr/>
        </p:nvSpPr>
        <p:spPr>
          <a:xfrm>
            <a:off x="6172200" y="2370137"/>
            <a:ext cx="6019800" cy="3317082"/>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5B3594-0BDA-AB86-ADC8-D7E5D085432C}"/>
              </a:ext>
            </a:extLst>
          </p:cNvPr>
          <p:cNvSpPr/>
          <p:nvPr/>
        </p:nvSpPr>
        <p:spPr>
          <a:xfrm>
            <a:off x="0" y="2370137"/>
            <a:ext cx="6019800" cy="3317082"/>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42EB1-A8CE-49BD-21E5-12AEB2A6F41C}"/>
              </a:ext>
            </a:extLst>
          </p:cNvPr>
          <p:cNvSpPr>
            <a:spLocks noGrp="1"/>
          </p:cNvSpPr>
          <p:nvPr>
            <p:ph type="title"/>
          </p:nvPr>
        </p:nvSpPr>
        <p:spPr>
          <a:xfrm>
            <a:off x="762000" y="681037"/>
            <a:ext cx="10515600" cy="1325563"/>
          </a:xfrm>
        </p:spPr>
        <p:txBody>
          <a:bodyPr/>
          <a:lstStyle/>
          <a:p>
            <a:r>
              <a:rPr lang="en-US" b="1" dirty="0">
                <a:solidFill>
                  <a:srgbClr val="173476"/>
                </a:solidFill>
                <a:latin typeface="Arial Black" panose="020B0604020202020204" pitchFamily="34" charset="0"/>
                <a:cs typeface="Arial Black" panose="020B0604020202020204" pitchFamily="34" charset="0"/>
              </a:rPr>
              <a:t>Findings: Needed Resources, Knowledge, and Skills </a:t>
            </a:r>
          </a:p>
        </p:txBody>
      </p:sp>
      <p:sp>
        <p:nvSpPr>
          <p:cNvPr id="3" name="Content Placeholder 2">
            <a:extLst>
              <a:ext uri="{FF2B5EF4-FFF2-40B4-BE49-F238E27FC236}">
                <a16:creationId xmlns:a16="http://schemas.microsoft.com/office/drawing/2014/main" id="{2DE64F5D-69A8-62DA-F340-9FD846DF6D1D}"/>
              </a:ext>
            </a:extLst>
          </p:cNvPr>
          <p:cNvSpPr>
            <a:spLocks noGrp="1"/>
          </p:cNvSpPr>
          <p:nvPr>
            <p:ph sz="half" idx="1"/>
          </p:nvPr>
        </p:nvSpPr>
        <p:spPr>
          <a:xfrm>
            <a:off x="838200" y="2731832"/>
            <a:ext cx="4914900" cy="4351338"/>
          </a:xfrm>
        </p:spPr>
        <p:txBody>
          <a:bodyPr>
            <a:normAutofit/>
          </a:bodyPr>
          <a:lstStyle/>
          <a:p>
            <a:pPr>
              <a:lnSpc>
                <a:spcPct val="10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Top resources:</a:t>
            </a:r>
          </a:p>
          <a:p>
            <a:pPr lvl="1">
              <a:lnSpc>
                <a:spcPct val="100000"/>
              </a:lnSpc>
              <a:spcBef>
                <a:spcPts val="0"/>
              </a:spcBef>
              <a:buFont typeface="Wingdings" pitchFamily="2" charset="2"/>
              <a:buChar char="§"/>
            </a:pPr>
            <a:r>
              <a:rPr lang="en-US" dirty="0">
                <a:solidFill>
                  <a:schemeClr val="bg1"/>
                </a:solidFill>
                <a:latin typeface="Arial" panose="020B0604020202020204" pitchFamily="34" charset="0"/>
                <a:cs typeface="Arial" panose="020B0604020202020204" pitchFamily="34" charset="0"/>
              </a:rPr>
              <a:t>Additional funding</a:t>
            </a:r>
          </a:p>
          <a:p>
            <a:pPr lvl="1">
              <a:lnSpc>
                <a:spcPct val="100000"/>
              </a:lnSpc>
              <a:spcBef>
                <a:spcPts val="0"/>
              </a:spcBef>
              <a:buFont typeface="Wingdings" pitchFamily="2" charset="2"/>
              <a:buChar char="§"/>
            </a:pPr>
            <a:r>
              <a:rPr lang="en-US" dirty="0">
                <a:solidFill>
                  <a:schemeClr val="bg1"/>
                </a:solidFill>
                <a:latin typeface="Arial" panose="020B0604020202020204" pitchFamily="34" charset="0"/>
                <a:cs typeface="Arial" panose="020B0604020202020204" pitchFamily="34" charset="0"/>
              </a:rPr>
              <a:t>More staff</a:t>
            </a:r>
          </a:p>
          <a:p>
            <a:pPr lvl="1">
              <a:lnSpc>
                <a:spcPct val="100000"/>
              </a:lnSpc>
              <a:spcBef>
                <a:spcPts val="0"/>
              </a:spcBef>
              <a:buFont typeface="Wingdings" pitchFamily="2" charset="2"/>
              <a:buChar char="§"/>
            </a:pPr>
            <a:r>
              <a:rPr lang="en-US" dirty="0">
                <a:solidFill>
                  <a:schemeClr val="bg1"/>
                </a:solidFill>
                <a:latin typeface="Arial" panose="020B0604020202020204" pitchFamily="34" charset="0"/>
                <a:cs typeface="Arial" panose="020B0604020202020204" pitchFamily="34" charset="0"/>
              </a:rPr>
              <a:t>Increased collaboration with other agencies</a:t>
            </a:r>
          </a:p>
          <a:p>
            <a:pPr lvl="1">
              <a:lnSpc>
                <a:spcPct val="100000"/>
              </a:lnSpc>
              <a:spcBef>
                <a:spcPts val="0"/>
              </a:spcBef>
              <a:buFont typeface="Wingdings" pitchFamily="2" charset="2"/>
              <a:buChar char="§"/>
            </a:pPr>
            <a:endParaRPr lang="en-US" dirty="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6FD063D8-F6C6-BAA9-51A3-9C087D4BD86F}"/>
              </a:ext>
            </a:extLst>
          </p:cNvPr>
          <p:cNvSpPr>
            <a:spLocks noGrp="1"/>
          </p:cNvSpPr>
          <p:nvPr>
            <p:ph sz="half" idx="2"/>
          </p:nvPr>
        </p:nvSpPr>
        <p:spPr>
          <a:xfrm>
            <a:off x="6591300" y="2819318"/>
            <a:ext cx="5181600" cy="4351338"/>
          </a:xfrm>
        </p:spPr>
        <p:txBody>
          <a:bodyPr>
            <a:normAutofit/>
          </a:bodyPr>
          <a:lstStyle/>
          <a:p>
            <a:pPr>
              <a:lnSpc>
                <a:spcPct val="10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Top knowledge and skills:</a:t>
            </a:r>
          </a:p>
          <a:p>
            <a:pPr lvl="1">
              <a:lnSpc>
                <a:spcPct val="100000"/>
              </a:lnSpc>
              <a:spcBef>
                <a:spcPts val="0"/>
              </a:spcBef>
              <a:buFont typeface="Wingdings" pitchFamily="2" charset="2"/>
              <a:buChar char="§"/>
            </a:pPr>
            <a:r>
              <a:rPr lang="en-US" dirty="0">
                <a:solidFill>
                  <a:schemeClr val="bg1"/>
                </a:solidFill>
                <a:latin typeface="Arial" panose="020B0604020202020204" pitchFamily="34" charset="0"/>
                <a:cs typeface="Arial" panose="020B0604020202020204" pitchFamily="34" charset="0"/>
              </a:rPr>
              <a:t>Self-care</a:t>
            </a:r>
          </a:p>
          <a:p>
            <a:pPr lvl="1">
              <a:lnSpc>
                <a:spcPct val="100000"/>
              </a:lnSpc>
              <a:spcBef>
                <a:spcPts val="0"/>
              </a:spcBef>
              <a:buFont typeface="Wingdings" pitchFamily="2" charset="2"/>
              <a:buChar char="§"/>
            </a:pPr>
            <a:r>
              <a:rPr lang="en-US" dirty="0">
                <a:solidFill>
                  <a:schemeClr val="bg1"/>
                </a:solidFill>
                <a:latin typeface="Arial" panose="020B0604020202020204" pitchFamily="34" charset="0"/>
                <a:cs typeface="Arial" panose="020B0604020202020204" pitchFamily="34" charset="0"/>
              </a:rPr>
              <a:t>Supporting staff in times of crisis/uncertainty </a:t>
            </a:r>
          </a:p>
          <a:p>
            <a:pPr lvl="1">
              <a:lnSpc>
                <a:spcPct val="100000"/>
              </a:lnSpc>
              <a:spcBef>
                <a:spcPts val="0"/>
              </a:spcBef>
              <a:buFont typeface="Wingdings" pitchFamily="2" charset="2"/>
              <a:buChar char="§"/>
            </a:pPr>
            <a:r>
              <a:rPr lang="en-US" dirty="0">
                <a:solidFill>
                  <a:schemeClr val="bg1"/>
                </a:solidFill>
                <a:latin typeface="Arial" panose="020B0604020202020204" pitchFamily="34" charset="0"/>
                <a:cs typeface="Arial" panose="020B0604020202020204" pitchFamily="34" charset="0"/>
              </a:rPr>
              <a:t>Health-related/pandemic information</a:t>
            </a:r>
          </a:p>
        </p:txBody>
      </p:sp>
      <p:sp>
        <p:nvSpPr>
          <p:cNvPr id="8" name="Freeform 6">
            <a:extLst>
              <a:ext uri="{FF2B5EF4-FFF2-40B4-BE49-F238E27FC236}">
                <a16:creationId xmlns:a16="http://schemas.microsoft.com/office/drawing/2014/main" id="{A62CFCD9-6D0E-6670-AFBD-B8ED34988503}"/>
              </a:ext>
            </a:extLst>
          </p:cNvPr>
          <p:cNvSpPr/>
          <p:nvPr/>
        </p:nvSpPr>
        <p:spPr>
          <a:xfrm>
            <a:off x="10857467" y="3429000"/>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9" name="Freeform 6">
            <a:extLst>
              <a:ext uri="{FF2B5EF4-FFF2-40B4-BE49-F238E27FC236}">
                <a16:creationId xmlns:a16="http://schemas.microsoft.com/office/drawing/2014/main" id="{B519BAC3-30E1-10F7-7EB7-E04CBDEC1D0C}"/>
              </a:ext>
            </a:extLst>
          </p:cNvPr>
          <p:cNvSpPr/>
          <p:nvPr/>
        </p:nvSpPr>
        <p:spPr>
          <a:xfrm>
            <a:off x="-152400" y="4295196"/>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extLst>
      <p:ext uri="{BB962C8B-B14F-4D97-AF65-F5344CB8AC3E}">
        <p14:creationId xmlns:p14="http://schemas.microsoft.com/office/powerpoint/2010/main" val="803242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316869-0030-FCB6-DC72-1CE5DC64C3CC}"/>
              </a:ext>
            </a:extLst>
          </p:cNvPr>
          <p:cNvSpPr/>
          <p:nvPr/>
        </p:nvSpPr>
        <p:spPr>
          <a:xfrm>
            <a:off x="-1" y="0"/>
            <a:ext cx="11714205" cy="6858000"/>
          </a:xfrm>
          <a:prstGeom prst="rect">
            <a:avLst/>
          </a:prstGeom>
          <a:solidFill>
            <a:srgbClr val="1734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097E30-2071-1D5F-6059-3269FC30C84D}"/>
              </a:ext>
            </a:extLst>
          </p:cNvPr>
          <p:cNvSpPr/>
          <p:nvPr/>
        </p:nvSpPr>
        <p:spPr>
          <a:xfrm>
            <a:off x="10626812" y="0"/>
            <a:ext cx="1565188" cy="6858000"/>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9B5ED-659D-DF4D-C5E0-EFBDDA45605E}"/>
              </a:ext>
            </a:extLst>
          </p:cNvPr>
          <p:cNvSpPr>
            <a:spLocks noGrp="1"/>
          </p:cNvSpPr>
          <p:nvPr>
            <p:ph type="title"/>
          </p:nvPr>
        </p:nvSpPr>
        <p:spPr/>
        <p:txBody>
          <a:bodyPr/>
          <a:lstStyle/>
          <a:p>
            <a:r>
              <a:rPr lang="en-US" b="1" dirty="0">
                <a:solidFill>
                  <a:schemeClr val="bg1"/>
                </a:solidFill>
                <a:latin typeface="Arial Black" panose="020B0604020202020204" pitchFamily="34" charset="0"/>
                <a:cs typeface="Arial Black" panose="020B0604020202020204" pitchFamily="34" charset="0"/>
              </a:rPr>
              <a:t>Recommendations</a:t>
            </a:r>
          </a:p>
        </p:txBody>
      </p:sp>
      <p:sp>
        <p:nvSpPr>
          <p:cNvPr id="3" name="Content Placeholder 2">
            <a:extLst>
              <a:ext uri="{FF2B5EF4-FFF2-40B4-BE49-F238E27FC236}">
                <a16:creationId xmlns:a16="http://schemas.microsoft.com/office/drawing/2014/main" id="{29088851-AB0E-976B-8BA6-025FD8F1A8E2}"/>
              </a:ext>
            </a:extLst>
          </p:cNvPr>
          <p:cNvSpPr>
            <a:spLocks noGrp="1"/>
          </p:cNvSpPr>
          <p:nvPr>
            <p:ph idx="1"/>
          </p:nvPr>
        </p:nvSpPr>
        <p:spPr>
          <a:xfrm>
            <a:off x="838200" y="1825625"/>
            <a:ext cx="9310816" cy="4351338"/>
          </a:xfrm>
        </p:spPr>
        <p:txBody>
          <a:bodyPr>
            <a:normAutofit lnSpcReduction="10000"/>
          </a:bodyPr>
          <a:lstStyle/>
          <a:p>
            <a:pPr>
              <a:lnSpc>
                <a:spcPct val="11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Utilize technology for online services and address barriers to digital access</a:t>
            </a:r>
          </a:p>
          <a:p>
            <a:pPr>
              <a:lnSpc>
                <a:spcPct val="11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Develop innovative methods to connect with survivors and implement holistic services</a:t>
            </a:r>
          </a:p>
          <a:p>
            <a:pPr>
              <a:lnSpc>
                <a:spcPct val="11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Invest in IPV services, supports, and resources</a:t>
            </a:r>
          </a:p>
          <a:p>
            <a:pPr>
              <a:lnSpc>
                <a:spcPct val="11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Strengthen collateral system responses to IPV and foster coordination</a:t>
            </a:r>
          </a:p>
          <a:p>
            <a:pPr>
              <a:lnSpc>
                <a:spcPct val="11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Support service providers</a:t>
            </a:r>
          </a:p>
          <a:p>
            <a:pPr>
              <a:lnSpc>
                <a:spcPct val="11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Implement gender-specific emergency response measures</a:t>
            </a:r>
          </a:p>
          <a:p>
            <a:pPr>
              <a:lnSpc>
                <a:spcPct val="11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Increase public awareness of IPV and pandemic supports</a:t>
            </a:r>
          </a:p>
          <a:p>
            <a:pPr>
              <a:lnSpc>
                <a:spcPct val="11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Increase data on IPV in the context of emergent or crisis events </a:t>
            </a:r>
          </a:p>
        </p:txBody>
      </p:sp>
      <p:sp>
        <p:nvSpPr>
          <p:cNvPr id="7" name="Freeform 6">
            <a:extLst>
              <a:ext uri="{FF2B5EF4-FFF2-40B4-BE49-F238E27FC236}">
                <a16:creationId xmlns:a16="http://schemas.microsoft.com/office/drawing/2014/main" id="{6550E400-5D49-D64F-5EA9-584F1862AAB3}"/>
              </a:ext>
            </a:extLst>
          </p:cNvPr>
          <p:cNvSpPr/>
          <p:nvPr/>
        </p:nvSpPr>
        <p:spPr>
          <a:xfrm>
            <a:off x="10849776" y="-396617"/>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8" name="Freeform 6">
            <a:extLst>
              <a:ext uri="{FF2B5EF4-FFF2-40B4-BE49-F238E27FC236}">
                <a16:creationId xmlns:a16="http://schemas.microsoft.com/office/drawing/2014/main" id="{A37A4344-CAAF-4BB1-3723-E83796D6F4AB}"/>
              </a:ext>
            </a:extLst>
          </p:cNvPr>
          <p:cNvSpPr/>
          <p:nvPr/>
        </p:nvSpPr>
        <p:spPr>
          <a:xfrm rot="16426058">
            <a:off x="10678295" y="1865699"/>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9" name="Freeform 6">
            <a:extLst>
              <a:ext uri="{FF2B5EF4-FFF2-40B4-BE49-F238E27FC236}">
                <a16:creationId xmlns:a16="http://schemas.microsoft.com/office/drawing/2014/main" id="{27DB8267-9B17-DBE2-0550-3BA4AD4138D7}"/>
              </a:ext>
            </a:extLst>
          </p:cNvPr>
          <p:cNvSpPr/>
          <p:nvPr/>
        </p:nvSpPr>
        <p:spPr>
          <a:xfrm>
            <a:off x="10066087" y="3583214"/>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extLst>
      <p:ext uri="{BB962C8B-B14F-4D97-AF65-F5344CB8AC3E}">
        <p14:creationId xmlns:p14="http://schemas.microsoft.com/office/powerpoint/2010/main" val="19196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8CFD10-8A3B-57CF-E666-A9FD0A46028D}"/>
              </a:ext>
            </a:extLst>
          </p:cNvPr>
          <p:cNvSpPr/>
          <p:nvPr/>
        </p:nvSpPr>
        <p:spPr>
          <a:xfrm>
            <a:off x="0" y="0"/>
            <a:ext cx="12192000" cy="6900862"/>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wearing a mask&#10;&#10;Description automatically generated">
            <a:extLst>
              <a:ext uri="{FF2B5EF4-FFF2-40B4-BE49-F238E27FC236}">
                <a16:creationId xmlns:a16="http://schemas.microsoft.com/office/drawing/2014/main" id="{B4E2B25F-D44E-3364-9511-FD2216261350}"/>
              </a:ext>
            </a:extLst>
          </p:cNvPr>
          <p:cNvPicPr>
            <a:picLocks noChangeAspect="1"/>
          </p:cNvPicPr>
          <p:nvPr/>
        </p:nvPicPr>
        <p:blipFill rotWithShape="1">
          <a:blip r:embed="rId2"/>
          <a:srcRect t="4299"/>
          <a:stretch/>
        </p:blipFill>
        <p:spPr>
          <a:xfrm>
            <a:off x="4995956" y="937760"/>
            <a:ext cx="4271612" cy="531759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9F0B89C-68C5-1D28-F7CC-6DC3B4D474FD}"/>
              </a:ext>
            </a:extLst>
          </p:cNvPr>
          <p:cNvSpPr>
            <a:spLocks noGrp="1"/>
          </p:cNvSpPr>
          <p:nvPr>
            <p:ph type="title"/>
          </p:nvPr>
        </p:nvSpPr>
        <p:spPr/>
        <p:txBody>
          <a:bodyPr/>
          <a:lstStyle/>
          <a:p>
            <a:r>
              <a:rPr lang="en-US" b="1" dirty="0">
                <a:solidFill>
                  <a:schemeClr val="bg1"/>
                </a:solidFill>
                <a:latin typeface="Arial Black" panose="020B0604020202020204" pitchFamily="34" charset="0"/>
                <a:cs typeface="Arial Black" panose="020B0604020202020204" pitchFamily="34" charset="0"/>
              </a:rPr>
              <a:t>Resources</a:t>
            </a:r>
          </a:p>
        </p:txBody>
      </p:sp>
      <p:sp>
        <p:nvSpPr>
          <p:cNvPr id="3" name="Content Placeholder 2">
            <a:extLst>
              <a:ext uri="{FF2B5EF4-FFF2-40B4-BE49-F238E27FC236}">
                <a16:creationId xmlns:a16="http://schemas.microsoft.com/office/drawing/2014/main" id="{F83532B7-1C81-FBEB-B716-938CBBBECCB1}"/>
              </a:ext>
            </a:extLst>
          </p:cNvPr>
          <p:cNvSpPr>
            <a:spLocks noGrp="1"/>
          </p:cNvSpPr>
          <p:nvPr>
            <p:ph idx="1"/>
          </p:nvPr>
        </p:nvSpPr>
        <p:spPr/>
        <p:txBody>
          <a:bodyPr>
            <a:normAutofit/>
          </a:bodyPr>
          <a:lstStyle/>
          <a:p>
            <a:pPr>
              <a:buFont typeface="Wingdings" pitchFamily="2" charset="2"/>
              <a:buChar char="§"/>
            </a:pP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Literature review</a:t>
            </a:r>
            <a:endParaRPr lang="en-US" sz="2400" dirty="0">
              <a:solidFill>
                <a:schemeClr val="bg1"/>
              </a:solidFill>
              <a:latin typeface="Arial" panose="020B0604020202020204" pitchFamily="34" charset="0"/>
              <a:cs typeface="Arial" panose="020B0604020202020204" pitchFamily="34" charset="0"/>
            </a:endParaRPr>
          </a:p>
          <a:p>
            <a:pPr>
              <a:buFont typeface="Wingdings" pitchFamily="2" charset="2"/>
              <a:buChar char="§"/>
            </a:pPr>
            <a:r>
              <a:rPr lang="en-US" sz="2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Final report</a:t>
            </a:r>
            <a:endParaRPr lang="en-US" sz="2400" dirty="0">
              <a:solidFill>
                <a:schemeClr val="bg1"/>
              </a:solidFill>
              <a:latin typeface="Arial" panose="020B0604020202020204" pitchFamily="34" charset="0"/>
              <a:cs typeface="Arial" panose="020B0604020202020204" pitchFamily="34" charset="0"/>
            </a:endParaRPr>
          </a:p>
          <a:p>
            <a:pPr>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Summary report</a:t>
            </a:r>
          </a:p>
          <a:p>
            <a:pPr>
              <a:buFont typeface="Wingdings" pitchFamily="2" charset="2"/>
              <a:buChar char="§"/>
            </a:pPr>
            <a:r>
              <a:rPr lang="en-US" sz="24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Policy brief</a:t>
            </a:r>
            <a:endParaRPr lang="en-US" sz="2400" dirty="0">
              <a:solidFill>
                <a:schemeClr val="bg1"/>
              </a:solidFill>
              <a:latin typeface="Arial" panose="020B0604020202020204" pitchFamily="34" charset="0"/>
              <a:cs typeface="Arial" panose="020B0604020202020204" pitchFamily="34" charset="0"/>
            </a:endParaRPr>
          </a:p>
          <a:p>
            <a:pPr>
              <a:buFont typeface="Wingdings" pitchFamily="2" charset="2"/>
              <a:buChar char="§"/>
            </a:pPr>
            <a:r>
              <a:rPr lang="en-US" sz="24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Practice brief</a:t>
            </a:r>
            <a:endParaRPr lang="en-US" sz="2400" dirty="0">
              <a:solidFill>
                <a:schemeClr val="bg1"/>
              </a:solidFill>
              <a:latin typeface="Arial" panose="020B0604020202020204" pitchFamily="34" charset="0"/>
              <a:cs typeface="Arial" panose="020B0604020202020204" pitchFamily="34" charset="0"/>
            </a:endParaRPr>
          </a:p>
        </p:txBody>
      </p:sp>
      <p:pic>
        <p:nvPicPr>
          <p:cNvPr id="8" name="Picture 7" descr="A person wearing a mask and looking through a window&#10;&#10;Description automatically generated">
            <a:extLst>
              <a:ext uri="{FF2B5EF4-FFF2-40B4-BE49-F238E27FC236}">
                <a16:creationId xmlns:a16="http://schemas.microsoft.com/office/drawing/2014/main" id="{E595BABC-5B39-8C8C-D99A-11F66039230F}"/>
              </a:ext>
            </a:extLst>
          </p:cNvPr>
          <p:cNvPicPr>
            <a:picLocks noChangeAspect="1"/>
          </p:cNvPicPr>
          <p:nvPr/>
        </p:nvPicPr>
        <p:blipFill>
          <a:blip r:embed="rId7"/>
          <a:stretch>
            <a:fillRect/>
          </a:stretch>
        </p:blipFill>
        <p:spPr>
          <a:xfrm>
            <a:off x="7840055" y="1392795"/>
            <a:ext cx="3932845" cy="5100080"/>
          </a:xfrm>
          <a:prstGeom prst="rect">
            <a:avLst/>
          </a:prstGeom>
          <a:effectLst>
            <a:outerShdw blurRad="50800" dist="38100" dir="2700000" algn="tl" rotWithShape="0">
              <a:prstClr val="black">
                <a:alpha val="40000"/>
              </a:prstClr>
            </a:outerShdw>
          </a:effectLst>
        </p:spPr>
      </p:pic>
      <p:sp>
        <p:nvSpPr>
          <p:cNvPr id="11" name="Freeform 10">
            <a:extLst>
              <a:ext uri="{FF2B5EF4-FFF2-40B4-BE49-F238E27FC236}">
                <a16:creationId xmlns:a16="http://schemas.microsoft.com/office/drawing/2014/main" id="{938F3BE7-A640-9575-A2E7-83DD57284FC2}"/>
              </a:ext>
            </a:extLst>
          </p:cNvPr>
          <p:cNvSpPr/>
          <p:nvPr/>
        </p:nvSpPr>
        <p:spPr>
          <a:xfrm>
            <a:off x="10015421" y="-713785"/>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2" name="Freeform 11">
            <a:extLst>
              <a:ext uri="{FF2B5EF4-FFF2-40B4-BE49-F238E27FC236}">
                <a16:creationId xmlns:a16="http://schemas.microsoft.com/office/drawing/2014/main" id="{CDD06F5D-9A08-5995-5A52-F210B79FB0A1}"/>
              </a:ext>
            </a:extLst>
          </p:cNvPr>
          <p:cNvSpPr/>
          <p:nvPr/>
        </p:nvSpPr>
        <p:spPr>
          <a:xfrm>
            <a:off x="11002176" y="-244217"/>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3" name="Freeform 12">
            <a:extLst>
              <a:ext uri="{FF2B5EF4-FFF2-40B4-BE49-F238E27FC236}">
                <a16:creationId xmlns:a16="http://schemas.microsoft.com/office/drawing/2014/main" id="{134A83C4-11FD-9FB0-0301-A5BAD4237C78}"/>
              </a:ext>
            </a:extLst>
          </p:cNvPr>
          <p:cNvSpPr/>
          <p:nvPr/>
        </p:nvSpPr>
        <p:spPr>
          <a:xfrm>
            <a:off x="-411005" y="5503863"/>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4" name="Freeform 13">
            <a:extLst>
              <a:ext uri="{FF2B5EF4-FFF2-40B4-BE49-F238E27FC236}">
                <a16:creationId xmlns:a16="http://schemas.microsoft.com/office/drawing/2014/main" id="{2864A40A-E62F-DF80-1AF6-F82B18B1FA0B}"/>
              </a:ext>
            </a:extLst>
          </p:cNvPr>
          <p:cNvSpPr/>
          <p:nvPr/>
        </p:nvSpPr>
        <p:spPr>
          <a:xfrm>
            <a:off x="841660" y="5176443"/>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Tree>
    <p:extLst>
      <p:ext uri="{BB962C8B-B14F-4D97-AF65-F5344CB8AC3E}">
        <p14:creationId xmlns:p14="http://schemas.microsoft.com/office/powerpoint/2010/main" val="284708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3B7F-2A21-68EC-C12E-A0A060E8A71E}"/>
              </a:ext>
            </a:extLst>
          </p:cNvPr>
          <p:cNvSpPr/>
          <p:nvPr/>
        </p:nvSpPr>
        <p:spPr>
          <a:xfrm>
            <a:off x="0" y="0"/>
            <a:ext cx="12192000" cy="6858000"/>
          </a:xfrm>
          <a:prstGeom prst="rect">
            <a:avLst/>
          </a:prstGeom>
          <a:solidFill>
            <a:srgbClr val="1734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1F740C-457B-E106-AE4D-636991664BF1}"/>
              </a:ext>
            </a:extLst>
          </p:cNvPr>
          <p:cNvSpPr/>
          <p:nvPr/>
        </p:nvSpPr>
        <p:spPr>
          <a:xfrm>
            <a:off x="5535828" y="1690689"/>
            <a:ext cx="6656172" cy="5167312"/>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24739-7268-8751-E263-8F688C20CC96}"/>
              </a:ext>
            </a:extLst>
          </p:cNvPr>
          <p:cNvSpPr>
            <a:spLocks noGrp="1"/>
          </p:cNvSpPr>
          <p:nvPr>
            <p:ph type="title"/>
          </p:nvPr>
        </p:nvSpPr>
        <p:spPr/>
        <p:txBody>
          <a:bodyPr/>
          <a:lstStyle/>
          <a:p>
            <a:r>
              <a:rPr lang="en-US" b="1" dirty="0">
                <a:solidFill>
                  <a:schemeClr val="bg1"/>
                </a:solidFill>
                <a:latin typeface="Arial Black" panose="020B0604020202020204" pitchFamily="34" charset="0"/>
                <a:cs typeface="Arial Black" panose="020B0604020202020204" pitchFamily="34" charset="0"/>
              </a:rPr>
              <a:t>Contact Us</a:t>
            </a:r>
          </a:p>
        </p:txBody>
      </p:sp>
      <p:sp>
        <p:nvSpPr>
          <p:cNvPr id="3" name="Content Placeholder 2">
            <a:extLst>
              <a:ext uri="{FF2B5EF4-FFF2-40B4-BE49-F238E27FC236}">
                <a16:creationId xmlns:a16="http://schemas.microsoft.com/office/drawing/2014/main" id="{B9EB3F5E-EB25-D8F9-B995-32BEE4E8F8A0}"/>
              </a:ext>
            </a:extLst>
          </p:cNvPr>
          <p:cNvSpPr>
            <a:spLocks noGrp="1"/>
          </p:cNvSpPr>
          <p:nvPr>
            <p:ph sz="half" idx="1"/>
          </p:nvPr>
        </p:nvSpPr>
        <p:spPr/>
        <p:txBody>
          <a:bodyPr/>
          <a:lstStyle/>
          <a:p>
            <a:pPr marL="0" indent="0">
              <a:buNone/>
            </a:pPr>
            <a:r>
              <a:rPr lang="en-US" b="1" dirty="0">
                <a:solidFill>
                  <a:schemeClr val="bg1"/>
                </a:solidFill>
                <a:latin typeface="Arial" panose="020B0604020202020204" pitchFamily="34" charset="0"/>
                <a:cs typeface="Arial" panose="020B0604020202020204" pitchFamily="34" charset="0"/>
              </a:rPr>
              <a:t>RESOLVE</a:t>
            </a:r>
          </a:p>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buNone/>
            </a:pPr>
            <a:r>
              <a:rPr lang="en-US" sz="2400" dirty="0">
                <a:solidFill>
                  <a:schemeClr val="bg1"/>
                </a:solidFill>
                <a:latin typeface="Arial" panose="020B0604020202020204" pitchFamily="34" charset="0"/>
                <a:cs typeface="Arial" panose="020B0604020202020204" pitchFamily="34" charset="0"/>
              </a:rPr>
              <a:t>108 </a:t>
            </a:r>
            <a:r>
              <a:rPr lang="en-US" sz="2400" dirty="0" err="1">
                <a:solidFill>
                  <a:schemeClr val="bg1"/>
                </a:solidFill>
                <a:latin typeface="Arial" panose="020B0604020202020204" pitchFamily="34" charset="0"/>
                <a:cs typeface="Arial" panose="020B0604020202020204" pitchFamily="34" charset="0"/>
              </a:rPr>
              <a:t>Isbister</a:t>
            </a:r>
            <a:r>
              <a:rPr lang="en-US" sz="2400" dirty="0">
                <a:solidFill>
                  <a:schemeClr val="bg1"/>
                </a:solidFill>
                <a:latin typeface="Arial" panose="020B0604020202020204" pitchFamily="34" charset="0"/>
                <a:cs typeface="Arial" panose="020B0604020202020204" pitchFamily="34" charset="0"/>
              </a:rPr>
              <a:t> Building</a:t>
            </a:r>
          </a:p>
          <a:p>
            <a:pPr marL="0" indent="0">
              <a:buNone/>
            </a:pPr>
            <a:r>
              <a:rPr lang="en-US" sz="2400" dirty="0">
                <a:solidFill>
                  <a:schemeClr val="bg1"/>
                </a:solidFill>
                <a:latin typeface="Arial" panose="020B0604020202020204" pitchFamily="34" charset="0"/>
                <a:cs typeface="Arial" panose="020B0604020202020204" pitchFamily="34" charset="0"/>
              </a:rPr>
              <a:t>University of Manitoba </a:t>
            </a:r>
          </a:p>
          <a:p>
            <a:pPr marL="0" indent="0">
              <a:buNone/>
            </a:pPr>
            <a:r>
              <a:rPr lang="en-US" sz="2400" dirty="0">
                <a:solidFill>
                  <a:schemeClr val="bg1"/>
                </a:solidFill>
                <a:latin typeface="Arial" panose="020B0604020202020204" pitchFamily="34" charset="0"/>
                <a:cs typeface="Arial" panose="020B0604020202020204" pitchFamily="34" charset="0"/>
              </a:rPr>
              <a:t>(FG Campus)</a:t>
            </a:r>
          </a:p>
          <a:p>
            <a:pPr marL="0" indent="0">
              <a:buNone/>
            </a:pPr>
            <a:r>
              <a:rPr lang="en-US" sz="2400" dirty="0">
                <a:solidFill>
                  <a:schemeClr val="bg1"/>
                </a:solidFill>
                <a:latin typeface="Arial" panose="020B0604020202020204" pitchFamily="34" charset="0"/>
                <a:cs typeface="Arial" panose="020B0604020202020204" pitchFamily="34" charset="0"/>
              </a:rPr>
              <a:t>E: </a:t>
            </a:r>
            <a:r>
              <a:rPr lang="en-US" sz="24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resolve@umanitoba.ca</a:t>
            </a:r>
            <a:endParaRPr lang="en-US" sz="2400" dirty="0">
              <a:solidFill>
                <a:schemeClr val="bg1"/>
              </a:solidFill>
              <a:latin typeface="Arial" panose="020B0604020202020204" pitchFamily="34" charset="0"/>
              <a:cs typeface="Arial" panose="020B0604020202020204" pitchFamily="34" charset="0"/>
            </a:endParaRPr>
          </a:p>
          <a:p>
            <a:pPr marL="0" indent="0">
              <a:buNone/>
            </a:pPr>
            <a:r>
              <a:rPr lang="en-US" sz="2400" dirty="0">
                <a:solidFill>
                  <a:schemeClr val="bg1"/>
                </a:solidFill>
                <a:latin typeface="Arial" panose="020B0604020202020204" pitchFamily="34" charset="0"/>
                <a:cs typeface="Arial" panose="020B0604020202020204" pitchFamily="34" charset="0"/>
              </a:rPr>
              <a:t>P: 204-474-8965</a:t>
            </a:r>
          </a:p>
          <a:p>
            <a:pPr marL="0" indent="0">
              <a:buNone/>
            </a:pPr>
            <a:endParaRPr lang="en-US" dirty="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96FABEB-C64A-9BF3-1C49-6DA47A906504}"/>
              </a:ext>
            </a:extLst>
          </p:cNvPr>
          <p:cNvSpPr>
            <a:spLocks noGrp="1"/>
          </p:cNvSpPr>
          <p:nvPr>
            <p:ph sz="half" idx="2"/>
          </p:nvPr>
        </p:nvSpPr>
        <p:spPr>
          <a:xfrm>
            <a:off x="6374028" y="2055813"/>
            <a:ext cx="5181600" cy="4351338"/>
          </a:xfrm>
        </p:spPr>
        <p:txBody>
          <a:bodyPr>
            <a:normAutofit/>
          </a:bodyPr>
          <a:lstStyle/>
          <a:p>
            <a:pPr marL="0" indent="0">
              <a:buNone/>
            </a:pPr>
            <a:r>
              <a:rPr lang="en-US" sz="2400" dirty="0">
                <a:solidFill>
                  <a:schemeClr val="bg1"/>
                </a:solidFill>
                <a:latin typeface="Arial" panose="020B0604020202020204" pitchFamily="34" charset="0"/>
                <a:cs typeface="Arial" panose="020B0604020202020204" pitchFamily="34" charset="0"/>
              </a:rPr>
              <a:t>Kendra Nixon</a:t>
            </a:r>
          </a:p>
          <a:p>
            <a:pPr marL="0" indent="0">
              <a:buNone/>
            </a:pPr>
            <a:r>
              <a:rPr lang="en-US" sz="2400" dirty="0">
                <a:solidFill>
                  <a:schemeClr val="bg1"/>
                </a:solidFill>
                <a:latin typeface="Arial" panose="020B0604020202020204" pitchFamily="34" charset="0"/>
                <a:cs typeface="Arial" panose="020B0604020202020204" pitchFamily="34" charset="0"/>
              </a:rPr>
              <a:t>E: </a:t>
            </a: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kendra.nixon@umanitoba.ca</a:t>
            </a:r>
            <a:r>
              <a:rPr lang="en-US" sz="2400" dirty="0">
                <a:solidFill>
                  <a:schemeClr val="bg1"/>
                </a:solidFill>
                <a:latin typeface="Arial" panose="020B0604020202020204" pitchFamily="34" charset="0"/>
                <a:cs typeface="Arial" panose="020B0604020202020204" pitchFamily="34" charset="0"/>
              </a:rPr>
              <a:t> </a:t>
            </a:r>
          </a:p>
          <a:p>
            <a:pPr marL="0" indent="0">
              <a:buNone/>
            </a:pPr>
            <a:r>
              <a:rPr lang="en-US" sz="2400" dirty="0">
                <a:solidFill>
                  <a:schemeClr val="bg1"/>
                </a:solidFill>
                <a:latin typeface="Arial" panose="020B0604020202020204" pitchFamily="34" charset="0"/>
                <a:cs typeface="Arial" panose="020B0604020202020204" pitchFamily="34" charset="0"/>
              </a:rPr>
              <a:t>P: 204-474-9292</a:t>
            </a:r>
          </a:p>
          <a:p>
            <a:pPr marL="0" indent="0">
              <a:buNone/>
            </a:pPr>
            <a:endParaRPr lang="en-US" sz="2400" dirty="0">
              <a:solidFill>
                <a:schemeClr val="bg1"/>
              </a:solidFill>
              <a:latin typeface="Arial" panose="020B0604020202020204" pitchFamily="34" charset="0"/>
              <a:cs typeface="Arial" panose="020B0604020202020204" pitchFamily="34" charset="0"/>
            </a:endParaRPr>
          </a:p>
          <a:p>
            <a:pPr marL="0" indent="0">
              <a:buNone/>
            </a:pPr>
            <a:r>
              <a:rPr lang="en-US" sz="2400" dirty="0">
                <a:solidFill>
                  <a:schemeClr val="bg1"/>
                </a:solidFill>
                <a:latin typeface="Arial" panose="020B0604020202020204" pitchFamily="34" charset="0"/>
                <a:cs typeface="Arial" panose="020B0604020202020204" pitchFamily="34" charset="0"/>
              </a:rPr>
              <a:t>Ashley Haller</a:t>
            </a:r>
          </a:p>
          <a:p>
            <a:pPr marL="0" indent="0">
              <a:buNone/>
            </a:pPr>
            <a:r>
              <a:rPr lang="en-US" sz="2400" dirty="0">
                <a:solidFill>
                  <a:schemeClr val="bg1"/>
                </a:solidFill>
                <a:latin typeface="Arial" panose="020B0604020202020204" pitchFamily="34" charset="0"/>
                <a:cs typeface="Arial" panose="020B0604020202020204" pitchFamily="34" charset="0"/>
              </a:rPr>
              <a:t>E: </a:t>
            </a:r>
            <a:r>
              <a:rPr lang="en-US" sz="2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ashley.haller@umanitoba.ca</a:t>
            </a:r>
            <a:r>
              <a:rPr lang="en-US" sz="2400" dirty="0">
                <a:solidFill>
                  <a:schemeClr val="bg1"/>
                </a:solidFill>
                <a:latin typeface="Arial" panose="020B0604020202020204" pitchFamily="34" charset="0"/>
                <a:cs typeface="Arial" panose="020B0604020202020204" pitchFamily="34" charset="0"/>
              </a:rPr>
              <a:t> </a:t>
            </a:r>
          </a:p>
          <a:p>
            <a:pPr marL="0" indent="0">
              <a:buNone/>
            </a:pPr>
            <a:r>
              <a:rPr lang="en-US" sz="2400" dirty="0">
                <a:solidFill>
                  <a:schemeClr val="bg1"/>
                </a:solidFill>
                <a:latin typeface="Arial" panose="020B0604020202020204" pitchFamily="34" charset="0"/>
                <a:cs typeface="Arial" panose="020B0604020202020204" pitchFamily="34" charset="0"/>
              </a:rPr>
              <a:t>P: 204-</a:t>
            </a:r>
            <a:r>
              <a:rPr lang="en-CA" sz="2400" i="0" dirty="0">
                <a:solidFill>
                  <a:schemeClr val="bg1"/>
                </a:solidFill>
                <a:effectLst/>
                <a:latin typeface="Arial" panose="020B0604020202020204" pitchFamily="34" charset="0"/>
                <a:cs typeface="Arial" panose="020B0604020202020204" pitchFamily="34" charset="0"/>
              </a:rPr>
              <a:t>474-7995</a:t>
            </a:r>
            <a:endParaRPr lang="en-US" sz="2400" dirty="0">
              <a:solidFill>
                <a:schemeClr val="bg1"/>
              </a:solidFill>
              <a:latin typeface="Arial" panose="020B0604020202020204" pitchFamily="34" charset="0"/>
              <a:cs typeface="Arial" panose="020B0604020202020204" pitchFamily="34" charset="0"/>
            </a:endParaRPr>
          </a:p>
          <a:p>
            <a:pPr marL="0" indent="0">
              <a:buNone/>
            </a:pPr>
            <a:endParaRPr lang="en-US" sz="2400" dirty="0">
              <a:solidFill>
                <a:schemeClr val="bg1"/>
              </a:solidFill>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9B8A32FF-DBE0-CE71-B2AC-39FC1C97B9B1}"/>
              </a:ext>
            </a:extLst>
          </p:cNvPr>
          <p:cNvSpPr/>
          <p:nvPr/>
        </p:nvSpPr>
        <p:spPr>
          <a:xfrm>
            <a:off x="11124167" y="0"/>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9" name="Freeform 8">
            <a:extLst>
              <a:ext uri="{FF2B5EF4-FFF2-40B4-BE49-F238E27FC236}">
                <a16:creationId xmlns:a16="http://schemas.microsoft.com/office/drawing/2014/main" id="{90497D2A-A0CE-06A5-C86B-12765F99578E}"/>
              </a:ext>
            </a:extLst>
          </p:cNvPr>
          <p:cNvSpPr/>
          <p:nvPr/>
        </p:nvSpPr>
        <p:spPr>
          <a:xfrm>
            <a:off x="9866867" y="-628061"/>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Tree>
    <p:extLst>
      <p:ext uri="{BB962C8B-B14F-4D97-AF65-F5344CB8AC3E}">
        <p14:creationId xmlns:p14="http://schemas.microsoft.com/office/powerpoint/2010/main" val="294783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CC8A-529D-F869-584B-D855F13D5294}"/>
              </a:ext>
            </a:extLst>
          </p:cNvPr>
          <p:cNvSpPr>
            <a:spLocks noGrp="1"/>
          </p:cNvSpPr>
          <p:nvPr>
            <p:ph type="title"/>
          </p:nvPr>
        </p:nvSpPr>
        <p:spPr/>
        <p:txBody>
          <a:bodyPr/>
          <a:lstStyle/>
          <a:p>
            <a:r>
              <a:rPr lang="en-US" b="1" dirty="0">
                <a:solidFill>
                  <a:srgbClr val="173476"/>
                </a:solidFill>
                <a:latin typeface="Arial Black" panose="020B0604020202020204" pitchFamily="34" charset="0"/>
                <a:cs typeface="Arial Black" panose="020B0604020202020204" pitchFamily="34" charset="0"/>
              </a:rPr>
              <a:t>Stay in Touch</a:t>
            </a:r>
          </a:p>
        </p:txBody>
      </p:sp>
      <p:sp>
        <p:nvSpPr>
          <p:cNvPr id="3" name="Content Placeholder 2">
            <a:extLst>
              <a:ext uri="{FF2B5EF4-FFF2-40B4-BE49-F238E27FC236}">
                <a16:creationId xmlns:a16="http://schemas.microsoft.com/office/drawing/2014/main" id="{425F252B-3B20-301E-147B-9269C1529572}"/>
              </a:ext>
            </a:extLst>
          </p:cNvPr>
          <p:cNvSpPr>
            <a:spLocks noGrp="1"/>
          </p:cNvSpPr>
          <p:nvPr>
            <p:ph idx="1"/>
          </p:nvPr>
        </p:nvSpPr>
        <p:spPr/>
        <p:txBody>
          <a:bodyPr>
            <a:normAutofit lnSpcReduction="10000"/>
          </a:bodyPr>
          <a:lstStyle/>
          <a:p>
            <a:pPr marL="0" indent="0" algn="just">
              <a:buNone/>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resolveumanitoba</a:t>
            </a:r>
            <a:endParaRPr lang="en-US" sz="2800" dirty="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a:p>
            <a:pPr marL="0" indent="0" algn="just">
              <a:buNone/>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resolveum</a:t>
            </a:r>
            <a:endParaRPr lang="en-US" sz="2800" dirty="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a:p>
            <a:pPr marL="0" indent="0" algn="just">
              <a:buNone/>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resolveum</a:t>
            </a:r>
            <a:endParaRPr lang="en-US" sz="2800" dirty="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a:p>
            <a:pPr marL="0" indent="0" algn="just">
              <a:buNone/>
            </a:pPr>
            <a:r>
              <a:rPr lang="en-US" sz="2800" dirty="0">
                <a:latin typeface="Arial" panose="020B0604020202020204" pitchFamily="34" charset="0"/>
                <a:cs typeface="Arial" panose="020B0604020202020204" pitchFamily="34" charset="0"/>
              </a:rPr>
              <a:t>	http://</a:t>
            </a:r>
            <a:r>
              <a:rPr lang="en-US" sz="2800" dirty="0" err="1">
                <a:latin typeface="Arial" panose="020B0604020202020204" pitchFamily="34" charset="0"/>
                <a:cs typeface="Arial" panose="020B0604020202020204" pitchFamily="34" charset="0"/>
              </a:rPr>
              <a:t>www.umanitoba.ca</a:t>
            </a:r>
            <a:r>
              <a:rPr lang="en-US" sz="2800" dirty="0">
                <a:latin typeface="Arial" panose="020B0604020202020204" pitchFamily="34" charset="0"/>
                <a:cs typeface="Arial" panose="020B0604020202020204" pitchFamily="34" charset="0"/>
              </a:rPr>
              <a:t>/resolve/</a:t>
            </a:r>
          </a:p>
          <a:p>
            <a:pPr marL="0" indent="0" algn="just">
              <a:buNone/>
            </a:pPr>
            <a:endParaRPr lang="en-US" sz="2800" dirty="0">
              <a:latin typeface="Arial" panose="020B0604020202020204" pitchFamily="34" charset="0"/>
              <a:cs typeface="Arial" panose="020B0604020202020204" pitchFamily="34" charset="0"/>
            </a:endParaRPr>
          </a:p>
          <a:p>
            <a:pPr marL="0" indent="0" algn="just">
              <a:buNone/>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resolve@umanitoba.ca</a:t>
            </a:r>
            <a:endParaRPr lang="en-US" sz="2800" dirty="0">
              <a:latin typeface="Arial" panose="020B0604020202020204" pitchFamily="34" charset="0"/>
              <a:cs typeface="Arial" panose="020B0604020202020204" pitchFamily="34" charset="0"/>
            </a:endParaRPr>
          </a:p>
          <a:p>
            <a:pPr marL="0" indent="0">
              <a:buNone/>
            </a:pPr>
            <a:endParaRPr lang="en-US" dirty="0"/>
          </a:p>
        </p:txBody>
      </p:sp>
      <p:pic>
        <p:nvPicPr>
          <p:cNvPr id="6" name="Picture 5">
            <a:extLst>
              <a:ext uri="{FF2B5EF4-FFF2-40B4-BE49-F238E27FC236}">
                <a16:creationId xmlns:a16="http://schemas.microsoft.com/office/drawing/2014/main" id="{B4306DFD-B32C-4AC9-A8A0-8B8FB621C7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8200" y="1825625"/>
            <a:ext cx="415679" cy="415679"/>
          </a:xfrm>
          <a:prstGeom prst="rect">
            <a:avLst/>
          </a:prstGeom>
        </p:spPr>
      </p:pic>
      <p:pic>
        <p:nvPicPr>
          <p:cNvPr id="7" name="Picture 6">
            <a:extLst>
              <a:ext uri="{FF2B5EF4-FFF2-40B4-BE49-F238E27FC236}">
                <a16:creationId xmlns:a16="http://schemas.microsoft.com/office/drawing/2014/main" id="{84D6F4E2-76D5-5B8D-D624-8CEDA51D03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8200" y="2803543"/>
            <a:ext cx="415679" cy="415679"/>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36C610EC-BDE1-9F8B-DEFB-D0E3F951BD8F}"/>
              </a:ext>
            </a:extLst>
          </p:cNvPr>
          <p:cNvPicPr>
            <a:picLocks noChangeAspect="1"/>
          </p:cNvPicPr>
          <p:nvPr/>
        </p:nvPicPr>
        <p:blipFill>
          <a:blip r:embed="rId6"/>
          <a:stretch>
            <a:fillRect/>
          </a:stretch>
        </p:blipFill>
        <p:spPr>
          <a:xfrm flipH="1">
            <a:off x="826963" y="3638779"/>
            <a:ext cx="367293" cy="375251"/>
          </a:xfrm>
          <a:prstGeom prst="rect">
            <a:avLst/>
          </a:prstGeom>
        </p:spPr>
      </p:pic>
      <p:pic>
        <p:nvPicPr>
          <p:cNvPr id="9" name="Picture 9">
            <a:extLst>
              <a:ext uri="{FF2B5EF4-FFF2-40B4-BE49-F238E27FC236}">
                <a16:creationId xmlns:a16="http://schemas.microsoft.com/office/drawing/2014/main" id="{035745F0-AD40-016A-86CA-2D8980900A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26963" y="4616697"/>
            <a:ext cx="359882" cy="359882"/>
          </a:xfrm>
          <a:prstGeom prst="rect">
            <a:avLst/>
          </a:prstGeom>
        </p:spPr>
      </p:pic>
      <p:pic>
        <p:nvPicPr>
          <p:cNvPr id="11" name="Picture 8">
            <a:extLst>
              <a:ext uri="{FF2B5EF4-FFF2-40B4-BE49-F238E27FC236}">
                <a16:creationId xmlns:a16="http://schemas.microsoft.com/office/drawing/2014/main" id="{7131F86D-B9BC-AD27-6F89-46F9629572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26963" y="5599163"/>
            <a:ext cx="359882" cy="282957"/>
          </a:xfrm>
          <a:prstGeom prst="rect">
            <a:avLst/>
          </a:prstGeom>
        </p:spPr>
      </p:pic>
      <p:sp>
        <p:nvSpPr>
          <p:cNvPr id="5" name="Freeform 6">
            <a:extLst>
              <a:ext uri="{FF2B5EF4-FFF2-40B4-BE49-F238E27FC236}">
                <a16:creationId xmlns:a16="http://schemas.microsoft.com/office/drawing/2014/main" id="{CF89A799-4F77-5EDF-F693-C7EC47041B1C}"/>
              </a:ext>
            </a:extLst>
          </p:cNvPr>
          <p:cNvSpPr/>
          <p:nvPr/>
        </p:nvSpPr>
        <p:spPr>
          <a:xfrm rot="20152733">
            <a:off x="10805156" y="2127719"/>
            <a:ext cx="1827568" cy="2652144"/>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9">
            <a:extLst>
              <a:ext uri="{FF2B5EF4-FFF2-40B4-BE49-F238E27FC236}">
                <a16:creationId xmlns:a16="http://schemas.microsoft.com/office/drawing/2014/main" id="{87608F5C-A1D6-0419-A2CF-29C25A424EE5}"/>
              </a:ext>
            </a:extLst>
          </p:cNvPr>
          <p:cNvSpPr/>
          <p:nvPr/>
        </p:nvSpPr>
        <p:spPr>
          <a:xfrm>
            <a:off x="10805157" y="-492635"/>
            <a:ext cx="1827568" cy="2652144"/>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6">
            <a:extLst>
              <a:ext uri="{FF2B5EF4-FFF2-40B4-BE49-F238E27FC236}">
                <a16:creationId xmlns:a16="http://schemas.microsoft.com/office/drawing/2014/main" id="{0B12D997-FBF1-0F69-09DE-F421CCE4EC71}"/>
              </a:ext>
            </a:extLst>
          </p:cNvPr>
          <p:cNvSpPr/>
          <p:nvPr/>
        </p:nvSpPr>
        <p:spPr>
          <a:xfrm rot="20152733" flipH="1">
            <a:off x="10789576" y="4826821"/>
            <a:ext cx="2075558" cy="2628886"/>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2">
            <a:extLst>
              <a:ext uri="{FF2B5EF4-FFF2-40B4-BE49-F238E27FC236}">
                <a16:creationId xmlns:a16="http://schemas.microsoft.com/office/drawing/2014/main" id="{239CF7F3-AD9C-F787-9654-C1B934AAF05C}"/>
              </a:ext>
            </a:extLst>
          </p:cNvPr>
          <p:cNvSpPr/>
          <p:nvPr/>
        </p:nvSpPr>
        <p:spPr>
          <a:xfrm flipH="1">
            <a:off x="8944421" y="-1600980"/>
            <a:ext cx="2075558" cy="2628886"/>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extLst>
      <p:ext uri="{BB962C8B-B14F-4D97-AF65-F5344CB8AC3E}">
        <p14:creationId xmlns:p14="http://schemas.microsoft.com/office/powerpoint/2010/main" val="150019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805D-BB00-9D7D-69B8-43E4DEE89ABB}"/>
              </a:ext>
            </a:extLst>
          </p:cNvPr>
          <p:cNvSpPr>
            <a:spLocks noGrp="1"/>
          </p:cNvSpPr>
          <p:nvPr>
            <p:ph type="title"/>
          </p:nvPr>
        </p:nvSpPr>
        <p:spPr/>
        <p:txBody>
          <a:bodyPr/>
          <a:lstStyle/>
          <a:p>
            <a:r>
              <a:rPr lang="en-US" b="1" dirty="0">
                <a:solidFill>
                  <a:srgbClr val="173476"/>
                </a:solidFill>
                <a:latin typeface="Arial Black" panose="020B0604020202020204" pitchFamily="34" charset="0"/>
                <a:cs typeface="Arial Black" panose="020B0604020202020204" pitchFamily="34" charset="0"/>
              </a:rPr>
              <a:t>Acknowledgments</a:t>
            </a:r>
          </a:p>
        </p:txBody>
      </p:sp>
      <p:sp>
        <p:nvSpPr>
          <p:cNvPr id="3" name="Content Placeholder 2">
            <a:extLst>
              <a:ext uri="{FF2B5EF4-FFF2-40B4-BE49-F238E27FC236}">
                <a16:creationId xmlns:a16="http://schemas.microsoft.com/office/drawing/2014/main" id="{ECEB55D6-61BF-C135-FAF5-F9154EE38AB6}"/>
              </a:ext>
            </a:extLst>
          </p:cNvPr>
          <p:cNvSpPr>
            <a:spLocks noGrp="1"/>
          </p:cNvSpPr>
          <p:nvPr>
            <p:ph idx="1"/>
          </p:nvPr>
        </p:nvSpPr>
        <p:spPr>
          <a:xfrm>
            <a:off x="838200" y="1827213"/>
            <a:ext cx="10515600" cy="4349750"/>
          </a:xfrm>
        </p:spPr>
        <p:txBody>
          <a:bodyPr>
            <a:normAutofit fontScale="62500" lnSpcReduction="20000"/>
          </a:bodyPr>
          <a:lstStyle/>
          <a:p>
            <a:pPr>
              <a:buClr>
                <a:srgbClr val="173476"/>
              </a:buClr>
              <a:buFont typeface="Wingdings" pitchFamily="2" charset="2"/>
              <a:buChar char="§"/>
            </a:pPr>
            <a:r>
              <a:rPr lang="en-US" dirty="0">
                <a:latin typeface="Arial" panose="020B0604020202020204" pitchFamily="34" charset="0"/>
                <a:cs typeface="Arial" panose="020B0604020202020204" pitchFamily="34" charset="0"/>
              </a:rPr>
              <a:t>Community partner: Family Violence Prevention Program</a:t>
            </a:r>
          </a:p>
          <a:p>
            <a:pPr>
              <a:buClr>
                <a:srgbClr val="173476"/>
              </a:buClr>
              <a:buFont typeface="Wingdings" pitchFamily="2" charset="2"/>
              <a:buChar char="§"/>
            </a:pPr>
            <a:r>
              <a:rPr lang="en-US" dirty="0">
                <a:latin typeface="Arial" panose="020B0604020202020204" pitchFamily="34" charset="0"/>
                <a:cs typeface="Arial" panose="020B0604020202020204" pitchFamily="34" charset="0"/>
              </a:rPr>
              <a:t>Research team:</a:t>
            </a:r>
          </a:p>
          <a:p>
            <a:pPr lvl="1">
              <a:buClr>
                <a:srgbClr val="173476"/>
              </a:buClr>
              <a:buFont typeface="Wingdings" pitchFamily="2" charset="2"/>
              <a:buChar char="§"/>
            </a:pPr>
            <a:r>
              <a:rPr lang="en-US" dirty="0">
                <a:latin typeface="Arial" panose="020B0604020202020204" pitchFamily="34" charset="0"/>
                <a:cs typeface="Arial" panose="020B0604020202020204" pitchFamily="34" charset="0"/>
              </a:rPr>
              <a:t>Dr. Kendra Nixon, Principal Investigator, RESOLVE Network Director, and Professor, Faculty of Social Work, University of Manitoba</a:t>
            </a:r>
          </a:p>
          <a:p>
            <a:pPr lvl="1">
              <a:buClr>
                <a:srgbClr val="173476"/>
              </a:buClr>
              <a:buFont typeface="Wingdings" pitchFamily="2" charset="2"/>
              <a:buChar char="§"/>
            </a:pPr>
            <a:r>
              <a:rPr lang="en-US" dirty="0">
                <a:latin typeface="Arial" panose="020B0604020202020204" pitchFamily="34" charset="0"/>
                <a:cs typeface="Arial" panose="020B0604020202020204" pitchFamily="34" charset="0"/>
              </a:rPr>
              <a:t>Nadine Henriquez, Co-Investigator, Faculty of Health Studies, Brandon University </a:t>
            </a:r>
          </a:p>
          <a:p>
            <a:pPr lvl="1">
              <a:buClr>
                <a:srgbClr val="173476"/>
              </a:buClr>
              <a:buFont typeface="Wingdings" pitchFamily="2" charset="2"/>
              <a:buChar char="§"/>
            </a:pPr>
            <a:r>
              <a:rPr lang="en-US" dirty="0">
                <a:latin typeface="Arial" panose="020B0604020202020204" pitchFamily="34" charset="0"/>
                <a:cs typeface="Arial" panose="020B0604020202020204" pitchFamily="34" charset="0"/>
              </a:rPr>
              <a:t>Nadine Smith, Family Violence Prevention Program, Government of Manitoba</a:t>
            </a:r>
          </a:p>
          <a:p>
            <a:pPr lvl="1">
              <a:buClr>
                <a:srgbClr val="173476"/>
              </a:buClr>
              <a:buFont typeface="Wingdings" pitchFamily="2" charset="2"/>
              <a:buChar char="§"/>
            </a:pPr>
            <a:r>
              <a:rPr lang="en-US" dirty="0">
                <a:latin typeface="Arial" panose="020B0604020202020204" pitchFamily="34" charset="0"/>
                <a:cs typeface="Arial" panose="020B0604020202020204" pitchFamily="34" charset="0"/>
              </a:rPr>
              <a:t>Ashley Haller, Project Coordinator, RESOLVE Manitoba, University of Manitoba </a:t>
            </a:r>
          </a:p>
          <a:p>
            <a:pPr lvl="1">
              <a:buClr>
                <a:srgbClr val="173476"/>
              </a:buClr>
              <a:buFont typeface="Wingdings" pitchFamily="2" charset="2"/>
              <a:buChar char="§"/>
            </a:pPr>
            <a:r>
              <a:rPr lang="en-US" dirty="0">
                <a:latin typeface="Arial" panose="020B0604020202020204" pitchFamily="34" charset="0"/>
                <a:cs typeface="Arial" panose="020B0604020202020204" pitchFamily="34" charset="0"/>
              </a:rPr>
              <a:t>Bright </a:t>
            </a:r>
            <a:r>
              <a:rPr lang="en-US" dirty="0" err="1">
                <a:latin typeface="Arial" panose="020B0604020202020204" pitchFamily="34" charset="0"/>
                <a:cs typeface="Arial" panose="020B0604020202020204" pitchFamily="34" charset="0"/>
              </a:rPr>
              <a:t>Thorsteinson</a:t>
            </a:r>
            <a:r>
              <a:rPr lang="en-US" dirty="0">
                <a:latin typeface="Arial" panose="020B0604020202020204" pitchFamily="34" charset="0"/>
                <a:cs typeface="Arial" panose="020B0604020202020204" pitchFamily="34" charset="0"/>
              </a:rPr>
              <a:t>, Kathleen McDonald, Riley Hammond, </a:t>
            </a:r>
            <a:r>
              <a:rPr lang="en-US" dirty="0" err="1">
                <a:latin typeface="Arial" panose="020B0604020202020204" pitchFamily="34" charset="0"/>
                <a:cs typeface="Arial" panose="020B0604020202020204" pitchFamily="34" charset="0"/>
              </a:rPr>
              <a:t>Lilja</a:t>
            </a:r>
            <a:r>
              <a:rPr lang="en-US" dirty="0">
                <a:latin typeface="Arial" panose="020B0604020202020204" pitchFamily="34" charset="0"/>
                <a:cs typeface="Arial" panose="020B0604020202020204" pitchFamily="34" charset="0"/>
              </a:rPr>
              <a:t> Best, and Karen Power (Research Assistants) </a:t>
            </a:r>
          </a:p>
          <a:p>
            <a:pPr>
              <a:buClr>
                <a:srgbClr val="173476"/>
              </a:buClr>
              <a:buFont typeface="Wingdings" pitchFamily="2" charset="2"/>
              <a:buChar char="§"/>
            </a:pPr>
            <a:r>
              <a:rPr lang="en-US" dirty="0">
                <a:latin typeface="Arial" panose="020B0604020202020204" pitchFamily="34" charset="0"/>
                <a:cs typeface="Arial" panose="020B0604020202020204" pitchFamily="34" charset="0"/>
              </a:rPr>
              <a:t>Research advisory committee:</a:t>
            </a:r>
          </a:p>
          <a:p>
            <a:pPr lvl="1">
              <a:buClr>
                <a:srgbClr val="173476"/>
              </a:buClr>
              <a:buFont typeface="Wingdings" pitchFamily="2" charset="2"/>
              <a:buChar char="§"/>
            </a:pPr>
            <a:r>
              <a:rPr lang="en-US" dirty="0">
                <a:latin typeface="Arial" panose="020B0604020202020204" pitchFamily="34" charset="0"/>
                <a:cs typeface="Arial" panose="020B0604020202020204" pitchFamily="34" charset="0"/>
              </a:rPr>
              <a:t>Deena Brock, Provincial Coordinator, Manitoba Association of Women’s Shelters Inc. </a:t>
            </a:r>
          </a:p>
          <a:p>
            <a:pPr lvl="1">
              <a:buClr>
                <a:srgbClr val="173476"/>
              </a:buClr>
              <a:buFont typeface="Wingdings" pitchFamily="2" charset="2"/>
              <a:buChar char="§"/>
            </a:pPr>
            <a:r>
              <a:rPr lang="en-US" dirty="0">
                <a:latin typeface="Arial" panose="020B0604020202020204" pitchFamily="34" charset="0"/>
                <a:cs typeface="Arial" panose="020B0604020202020204" pitchFamily="34" charset="0"/>
              </a:rPr>
              <a:t>Lori </a:t>
            </a:r>
            <a:r>
              <a:rPr lang="en-US" dirty="0" err="1">
                <a:latin typeface="Arial" panose="020B0604020202020204" pitchFamily="34" charset="0"/>
                <a:cs typeface="Arial" panose="020B0604020202020204" pitchFamily="34" charset="0"/>
              </a:rPr>
              <a:t>Rudniski</a:t>
            </a:r>
            <a:r>
              <a:rPr lang="en-US" dirty="0">
                <a:latin typeface="Arial" panose="020B0604020202020204" pitchFamily="34" charset="0"/>
                <a:cs typeface="Arial" panose="020B0604020202020204" pitchFamily="34" charset="0"/>
              </a:rPr>
              <a:t>, Executive Director, </a:t>
            </a:r>
            <a:r>
              <a:rPr lang="en-US" dirty="0" err="1">
                <a:latin typeface="Arial" panose="020B0604020202020204" pitchFamily="34" charset="0"/>
                <a:cs typeface="Arial" panose="020B0604020202020204" pitchFamily="34" charset="0"/>
              </a:rPr>
              <a:t>Bravestone</a:t>
            </a:r>
            <a:r>
              <a:rPr lang="en-US" dirty="0">
                <a:latin typeface="Arial" panose="020B0604020202020204" pitchFamily="34" charset="0"/>
                <a:cs typeface="Arial" panose="020B0604020202020204" pitchFamily="34" charset="0"/>
              </a:rPr>
              <a:t> Centre</a:t>
            </a:r>
          </a:p>
          <a:p>
            <a:pPr lvl="1">
              <a:buClr>
                <a:srgbClr val="173476"/>
              </a:buClr>
              <a:buFont typeface="Wingdings" pitchFamily="2" charset="2"/>
              <a:buChar char="§"/>
            </a:pPr>
            <a:r>
              <a:rPr lang="en-US" dirty="0">
                <a:latin typeface="Arial" panose="020B0604020202020204" pitchFamily="34" charset="0"/>
                <a:cs typeface="Arial" panose="020B0604020202020204" pitchFamily="34" charset="0"/>
              </a:rPr>
              <a:t>Katina Cochrane, Executive Director, First Nation Healing Centre </a:t>
            </a:r>
          </a:p>
          <a:p>
            <a:pPr lvl="1">
              <a:buClr>
                <a:srgbClr val="173476"/>
              </a:buClr>
              <a:buFont typeface="Wingdings" pitchFamily="2" charset="2"/>
              <a:buChar char="§"/>
            </a:pPr>
            <a:r>
              <a:rPr lang="en-US" dirty="0">
                <a:latin typeface="Arial" panose="020B0604020202020204" pitchFamily="34" charset="0"/>
                <a:cs typeface="Arial" panose="020B0604020202020204" pitchFamily="34" charset="0"/>
              </a:rPr>
              <a:t>Michele Nichol-</a:t>
            </a:r>
            <a:r>
              <a:rPr lang="en-US" dirty="0" err="1">
                <a:latin typeface="Arial" panose="020B0604020202020204" pitchFamily="34" charset="0"/>
                <a:cs typeface="Arial" panose="020B0604020202020204" pitchFamily="34" charset="0"/>
              </a:rPr>
              <a:t>Sawh</a:t>
            </a:r>
            <a:r>
              <a:rPr lang="en-US" dirty="0">
                <a:latin typeface="Arial" panose="020B0604020202020204" pitchFamily="34" charset="0"/>
                <a:cs typeface="Arial" panose="020B0604020202020204" pitchFamily="34" charset="0"/>
              </a:rPr>
              <a:t>, Director, Men Are Part of the Solution (MAPS)</a:t>
            </a:r>
          </a:p>
          <a:p>
            <a:pPr lvl="1">
              <a:buClr>
                <a:srgbClr val="173476"/>
              </a:buClr>
              <a:buFont typeface="Wingdings" pitchFamily="2" charset="2"/>
              <a:buChar char="§"/>
            </a:pPr>
            <a:r>
              <a:rPr lang="en-US" dirty="0">
                <a:latin typeface="Arial" panose="020B0604020202020204" pitchFamily="34" charset="0"/>
                <a:cs typeface="Arial" panose="020B0604020202020204" pitchFamily="34" charset="0"/>
              </a:rPr>
              <a:t>Fatima </a:t>
            </a:r>
            <a:r>
              <a:rPr lang="en-US" dirty="0" err="1">
                <a:latin typeface="Arial" panose="020B0604020202020204" pitchFamily="34" charset="0"/>
                <a:cs typeface="Arial" panose="020B0604020202020204" pitchFamily="34" charset="0"/>
              </a:rPr>
              <a:t>Siyawareva</a:t>
            </a:r>
            <a:r>
              <a:rPr lang="en-US" dirty="0">
                <a:latin typeface="Arial" panose="020B0604020202020204" pitchFamily="34" charset="0"/>
                <a:cs typeface="Arial" panose="020B0604020202020204" pitchFamily="34" charset="0"/>
              </a:rPr>
              <a:t>, Director, Family Violence Program, </a:t>
            </a:r>
            <a:r>
              <a:rPr lang="en-US" dirty="0" err="1">
                <a:latin typeface="Arial" panose="020B0604020202020204" pitchFamily="34" charset="0"/>
                <a:cs typeface="Arial" panose="020B0604020202020204" pitchFamily="34" charset="0"/>
              </a:rPr>
              <a:t>NorWest</a:t>
            </a:r>
            <a:r>
              <a:rPr lang="en-US" dirty="0">
                <a:latin typeface="Arial" panose="020B0604020202020204" pitchFamily="34" charset="0"/>
                <a:cs typeface="Arial" panose="020B0604020202020204" pitchFamily="34" charset="0"/>
              </a:rPr>
              <a:t> Co-Op Community Health</a:t>
            </a:r>
          </a:p>
          <a:p>
            <a:pPr lvl="1">
              <a:buClr>
                <a:srgbClr val="173476"/>
              </a:buClr>
              <a:buFont typeface="Wingdings" pitchFamily="2" charset="2"/>
              <a:buChar char="§"/>
            </a:pPr>
            <a:r>
              <a:rPr lang="en-US" dirty="0">
                <a:latin typeface="Arial" panose="020B0604020202020204" pitchFamily="34" charset="0"/>
                <a:cs typeface="Arial" panose="020B0604020202020204" pitchFamily="34" charset="0"/>
              </a:rPr>
              <a:t>Ivory Stevenson, Program Support Specialist, </a:t>
            </a:r>
            <a:r>
              <a:rPr lang="en-US" dirty="0" err="1">
                <a:latin typeface="Arial" panose="020B0604020202020204" pitchFamily="34" charset="0"/>
                <a:cs typeface="Arial" panose="020B0604020202020204" pitchFamily="34" charset="0"/>
              </a:rPr>
              <a:t>Wahbung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Abinoonjiiag</a:t>
            </a:r>
            <a:r>
              <a:rPr lang="en-US" dirty="0">
                <a:latin typeface="Arial" panose="020B0604020202020204" pitchFamily="34" charset="0"/>
                <a:cs typeface="Arial" panose="020B0604020202020204" pitchFamily="34" charset="0"/>
              </a:rPr>
              <a:t> Inc. </a:t>
            </a:r>
          </a:p>
          <a:p>
            <a:pPr lvl="1">
              <a:buClr>
                <a:srgbClr val="173476"/>
              </a:buClr>
              <a:buFont typeface="Wingdings" pitchFamily="2" charset="2"/>
              <a:buChar char="§"/>
            </a:pPr>
            <a:r>
              <a:rPr lang="en-US" dirty="0" err="1">
                <a:latin typeface="Arial" panose="020B0604020202020204" pitchFamily="34" charset="0"/>
                <a:cs typeface="Arial" panose="020B0604020202020204" pitchFamily="34" charset="0"/>
              </a:rPr>
              <a:t>Aerlan</a:t>
            </a:r>
            <a:r>
              <a:rPr lang="en-US" dirty="0">
                <a:latin typeface="Arial" panose="020B0604020202020204" pitchFamily="34" charset="0"/>
                <a:cs typeface="Arial" panose="020B0604020202020204" pitchFamily="34" charset="0"/>
              </a:rPr>
              <a:t> McDougall, Counsellor, The Women’s Resource Centre </a:t>
            </a:r>
          </a:p>
          <a:p>
            <a:pPr>
              <a:buClr>
                <a:srgbClr val="173476"/>
              </a:buClr>
              <a:buFont typeface="Wingdings" pitchFamily="2" charset="2"/>
              <a:buChar char="§"/>
            </a:pPr>
            <a:r>
              <a:rPr lang="en-US" dirty="0">
                <a:latin typeface="Arial" panose="020B0604020202020204" pitchFamily="34" charset="0"/>
                <a:cs typeface="Arial" panose="020B0604020202020204" pitchFamily="34" charset="0"/>
              </a:rPr>
              <a:t>Project funder: Social Sciences and Humanities Research Council (SSHRC)</a:t>
            </a:r>
          </a:p>
        </p:txBody>
      </p:sp>
      <p:sp>
        <p:nvSpPr>
          <p:cNvPr id="4" name="Slide Number Placeholder 3">
            <a:extLst>
              <a:ext uri="{FF2B5EF4-FFF2-40B4-BE49-F238E27FC236}">
                <a16:creationId xmlns:a16="http://schemas.microsoft.com/office/drawing/2014/main" id="{BD595BB8-E3BC-C219-2866-27EE26AC8C86}"/>
              </a:ext>
            </a:extLst>
          </p:cNvPr>
          <p:cNvSpPr>
            <a:spLocks noGrp="1"/>
          </p:cNvSpPr>
          <p:nvPr>
            <p:ph type="sldNum" sz="quarter" idx="12"/>
          </p:nvPr>
        </p:nvSpPr>
        <p:spPr/>
        <p:txBody>
          <a:bodyPr/>
          <a:lstStyle/>
          <a:p>
            <a:fld id="{82622DFF-DB8F-F347-B95B-CEA3D48C2216}" type="slidenum">
              <a:rPr lang="en-US" smtClean="0"/>
              <a:t>2</a:t>
            </a:fld>
            <a:endParaRPr lang="en-US"/>
          </a:p>
        </p:txBody>
      </p:sp>
      <p:sp>
        <p:nvSpPr>
          <p:cNvPr id="5" name="Freeform 6">
            <a:extLst>
              <a:ext uri="{FF2B5EF4-FFF2-40B4-BE49-F238E27FC236}">
                <a16:creationId xmlns:a16="http://schemas.microsoft.com/office/drawing/2014/main" id="{913460E6-5FFF-F808-AA21-814F8D711728}"/>
              </a:ext>
            </a:extLst>
          </p:cNvPr>
          <p:cNvSpPr/>
          <p:nvPr/>
        </p:nvSpPr>
        <p:spPr>
          <a:xfrm rot="20152733">
            <a:off x="10805156" y="2127719"/>
            <a:ext cx="1827568" cy="2652144"/>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Rectangle 5">
            <a:extLst>
              <a:ext uri="{FF2B5EF4-FFF2-40B4-BE49-F238E27FC236}">
                <a16:creationId xmlns:a16="http://schemas.microsoft.com/office/drawing/2014/main" id="{F03604BD-6AAE-20D8-8041-3D4AC1A0C9A7}"/>
              </a:ext>
            </a:extLst>
          </p:cNvPr>
          <p:cNvSpPr/>
          <p:nvPr/>
        </p:nvSpPr>
        <p:spPr>
          <a:xfrm>
            <a:off x="0" y="6492875"/>
            <a:ext cx="12192000" cy="407987"/>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11C5B691-A39B-2D77-4D5A-4F848EFE6466}"/>
              </a:ext>
            </a:extLst>
          </p:cNvPr>
          <p:cNvSpPr/>
          <p:nvPr/>
        </p:nvSpPr>
        <p:spPr>
          <a:xfrm>
            <a:off x="10805157" y="-492635"/>
            <a:ext cx="1827568" cy="2652144"/>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468115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016524-25E9-1342-CD89-5299E6A0A047}"/>
              </a:ext>
            </a:extLst>
          </p:cNvPr>
          <p:cNvSpPr/>
          <p:nvPr/>
        </p:nvSpPr>
        <p:spPr>
          <a:xfrm>
            <a:off x="-1" y="0"/>
            <a:ext cx="11714205" cy="6858000"/>
          </a:xfrm>
          <a:prstGeom prst="rect">
            <a:avLst/>
          </a:prstGeom>
          <a:solidFill>
            <a:srgbClr val="1734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F45CC-F134-F182-64D7-E12EFFBA358E}"/>
              </a:ext>
            </a:extLst>
          </p:cNvPr>
          <p:cNvSpPr>
            <a:spLocks noGrp="1"/>
          </p:cNvSpPr>
          <p:nvPr>
            <p:ph type="title"/>
          </p:nvPr>
        </p:nvSpPr>
        <p:spPr/>
        <p:txBody>
          <a:bodyPr/>
          <a:lstStyle/>
          <a:p>
            <a:r>
              <a:rPr lang="en-US" b="1" dirty="0">
                <a:solidFill>
                  <a:schemeClr val="bg1"/>
                </a:solidFill>
                <a:latin typeface="Arial Black" panose="020B0604020202020204" pitchFamily="34" charset="0"/>
                <a:cs typeface="Arial Black" panose="020B0604020202020204" pitchFamily="34" charset="0"/>
              </a:rPr>
              <a:t>Purpose</a:t>
            </a:r>
          </a:p>
        </p:txBody>
      </p:sp>
      <p:sp>
        <p:nvSpPr>
          <p:cNvPr id="3" name="Content Placeholder 2">
            <a:extLst>
              <a:ext uri="{FF2B5EF4-FFF2-40B4-BE49-F238E27FC236}">
                <a16:creationId xmlns:a16="http://schemas.microsoft.com/office/drawing/2014/main" id="{DCB07D51-5275-F978-6BA0-27F84FE068FA}"/>
              </a:ext>
            </a:extLst>
          </p:cNvPr>
          <p:cNvSpPr>
            <a:spLocks noGrp="1"/>
          </p:cNvSpPr>
          <p:nvPr>
            <p:ph idx="1"/>
          </p:nvPr>
        </p:nvSpPr>
        <p:spPr>
          <a:xfrm>
            <a:off x="838200" y="1825625"/>
            <a:ext cx="6971270" cy="4351338"/>
          </a:xfrm>
        </p:spPr>
        <p:txBody>
          <a:bodyPr>
            <a:normAutofit/>
          </a:bodyPr>
          <a:lstStyle/>
          <a:p>
            <a:pPr>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The COVID-19 pandemic was the first pandemic to occur in nearly 100 years</a:t>
            </a:r>
          </a:p>
          <a:p>
            <a:pPr>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Drastic measures were necessary to prevent the spread of the virus,  but they inadvertently exacerbated another public health epidemic—intimate partner violence (IPV)</a:t>
            </a:r>
          </a:p>
          <a:p>
            <a:pPr>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IPV quickly became known as the </a:t>
            </a:r>
            <a:r>
              <a:rPr lang="en-US" sz="24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“shadow pandemic” </a:t>
            </a:r>
            <a:r>
              <a:rPr lang="en-US" sz="2400" dirty="0">
                <a:solidFill>
                  <a:schemeClr val="bg1"/>
                </a:solidFill>
                <a:latin typeface="Arial" panose="020B0604020202020204" pitchFamily="34" charset="0"/>
                <a:cs typeface="Arial" panose="020B0604020202020204" pitchFamily="34" charset="0"/>
              </a:rPr>
              <a:t>or a </a:t>
            </a: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“pandemic within a pandemic”</a:t>
            </a:r>
            <a:endParaRPr lang="en-US" sz="2400"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4BEDD2-E2D8-BBF3-A50B-2E9C7B229710}"/>
              </a:ext>
            </a:extLst>
          </p:cNvPr>
          <p:cNvSpPr>
            <a:spLocks noGrp="1"/>
          </p:cNvSpPr>
          <p:nvPr>
            <p:ph type="sldNum" sz="quarter" idx="12"/>
          </p:nvPr>
        </p:nvSpPr>
        <p:spPr/>
        <p:txBody>
          <a:bodyPr/>
          <a:lstStyle/>
          <a:p>
            <a:fld id="{82622DFF-DB8F-F347-B95B-CEA3D48C2216}" type="slidenum">
              <a:rPr lang="en-US" smtClean="0"/>
              <a:t>3</a:t>
            </a:fld>
            <a:endParaRPr lang="en-US"/>
          </a:p>
        </p:txBody>
      </p:sp>
      <p:sp>
        <p:nvSpPr>
          <p:cNvPr id="8" name="Rectangle 7">
            <a:extLst>
              <a:ext uri="{FF2B5EF4-FFF2-40B4-BE49-F238E27FC236}">
                <a16:creationId xmlns:a16="http://schemas.microsoft.com/office/drawing/2014/main" id="{DE4E4E84-5DC4-7BB1-77E8-DEC92439FCF7}"/>
              </a:ext>
            </a:extLst>
          </p:cNvPr>
          <p:cNvSpPr/>
          <p:nvPr/>
        </p:nvSpPr>
        <p:spPr>
          <a:xfrm>
            <a:off x="8896865" y="0"/>
            <a:ext cx="3295135" cy="6900862"/>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6">
            <a:extLst>
              <a:ext uri="{FF2B5EF4-FFF2-40B4-BE49-F238E27FC236}">
                <a16:creationId xmlns:a16="http://schemas.microsoft.com/office/drawing/2014/main" id="{8066F3E1-ED68-7D84-CD47-D47A0A7AE1CA}"/>
              </a:ext>
            </a:extLst>
          </p:cNvPr>
          <p:cNvSpPr/>
          <p:nvPr/>
        </p:nvSpPr>
        <p:spPr>
          <a:xfrm rot="20424894">
            <a:off x="10142342" y="2008670"/>
            <a:ext cx="1414869"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6">
            <a:extLst>
              <a:ext uri="{FF2B5EF4-FFF2-40B4-BE49-F238E27FC236}">
                <a16:creationId xmlns:a16="http://schemas.microsoft.com/office/drawing/2014/main" id="{F255B581-72F5-B1D5-A68F-C3037ED78AAB}"/>
              </a:ext>
            </a:extLst>
          </p:cNvPr>
          <p:cNvSpPr/>
          <p:nvPr/>
        </p:nvSpPr>
        <p:spPr>
          <a:xfrm>
            <a:off x="10849776" y="-396617"/>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1" name="Freeform 6">
            <a:extLst>
              <a:ext uri="{FF2B5EF4-FFF2-40B4-BE49-F238E27FC236}">
                <a16:creationId xmlns:a16="http://schemas.microsoft.com/office/drawing/2014/main" id="{AD483C1F-99F2-B2D7-E6ED-34E8D246BD71}"/>
              </a:ext>
            </a:extLst>
          </p:cNvPr>
          <p:cNvSpPr/>
          <p:nvPr/>
        </p:nvSpPr>
        <p:spPr>
          <a:xfrm rot="20424894">
            <a:off x="11289936" y="1443811"/>
            <a:ext cx="1414869"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384575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D489-19E2-CCC5-4F66-985B713B4617}"/>
              </a:ext>
            </a:extLst>
          </p:cNvPr>
          <p:cNvSpPr>
            <a:spLocks noGrp="1"/>
          </p:cNvSpPr>
          <p:nvPr>
            <p:ph type="title"/>
          </p:nvPr>
        </p:nvSpPr>
        <p:spPr/>
        <p:txBody>
          <a:bodyPr/>
          <a:lstStyle/>
          <a:p>
            <a:r>
              <a:rPr lang="en-US" b="1" dirty="0">
                <a:solidFill>
                  <a:srgbClr val="173476"/>
                </a:solidFill>
                <a:latin typeface="Arial Black" panose="020B0604020202020204" pitchFamily="34" charset="0"/>
                <a:cs typeface="Arial Black" panose="020B0604020202020204" pitchFamily="34" charset="0"/>
              </a:rPr>
              <a:t>Objectives</a:t>
            </a:r>
          </a:p>
        </p:txBody>
      </p:sp>
      <p:sp>
        <p:nvSpPr>
          <p:cNvPr id="3" name="Content Placeholder 2">
            <a:extLst>
              <a:ext uri="{FF2B5EF4-FFF2-40B4-BE49-F238E27FC236}">
                <a16:creationId xmlns:a16="http://schemas.microsoft.com/office/drawing/2014/main" id="{28949F6D-390E-3BB2-493E-1E47DE38B0AD}"/>
              </a:ext>
            </a:extLst>
          </p:cNvPr>
          <p:cNvSpPr>
            <a:spLocks noGrp="1"/>
          </p:cNvSpPr>
          <p:nvPr>
            <p:ph idx="1"/>
          </p:nvPr>
        </p:nvSpPr>
        <p:spPr>
          <a:xfrm>
            <a:off x="838200" y="1825625"/>
            <a:ext cx="10515600" cy="4563300"/>
          </a:xfrm>
        </p:spPr>
        <p:txBody>
          <a:bodyPr>
            <a:noAutofit/>
          </a:bodyPr>
          <a:lstStyle/>
          <a:p>
            <a:pPr>
              <a:buClr>
                <a:srgbClr val="173476"/>
              </a:buClr>
              <a:buFont typeface="Wingdings" pitchFamily="2" charset="2"/>
              <a:buChar char="§"/>
            </a:pPr>
            <a:r>
              <a:rPr lang="en-US" sz="2400" dirty="0">
                <a:latin typeface="Arial" panose="020B0604020202020204" pitchFamily="34" charset="0"/>
                <a:cs typeface="Arial" panose="020B0604020202020204" pitchFamily="34" charset="0"/>
              </a:rPr>
              <a:t>Project was developed in partnership with RESOLVE Manitoba and the Family Violence Prevention Program </a:t>
            </a:r>
            <a:r>
              <a:rPr lang="en-US" sz="2400" b="1" dirty="0">
                <a:solidFill>
                  <a:srgbClr val="173476"/>
                </a:solidFill>
                <a:latin typeface="Arial" panose="020B0604020202020204" pitchFamily="34" charset="0"/>
                <a:cs typeface="Arial" panose="020B0604020202020204" pitchFamily="34" charset="0"/>
              </a:rPr>
              <a:t>to better understand how pandemics, such as COVID-19, impact survivors of IPV and organizations that serve them in Manitoba</a:t>
            </a:r>
          </a:p>
          <a:p>
            <a:pPr>
              <a:buClr>
                <a:srgbClr val="173476"/>
              </a:buClr>
              <a:buFont typeface="Wingdings" pitchFamily="2" charset="2"/>
              <a:buChar char="§"/>
            </a:pPr>
            <a:r>
              <a:rPr lang="en-US" sz="2400" dirty="0">
                <a:latin typeface="Arial" panose="020B0604020202020204" pitchFamily="34" charset="0"/>
                <a:cs typeface="Arial" panose="020B0604020202020204" pitchFamily="34" charset="0"/>
              </a:rPr>
              <a:t>Research objectives:</a:t>
            </a:r>
          </a:p>
          <a:p>
            <a:pPr marL="971550" lvl="1" indent="-514350">
              <a:buClr>
                <a:srgbClr val="173476"/>
              </a:buClr>
              <a:buFont typeface="+mj-lt"/>
              <a:buAutoNum type="arabicPeriod"/>
            </a:pPr>
            <a:r>
              <a:rPr lang="en-US" sz="2000" dirty="0">
                <a:latin typeface="Arial" panose="020B0604020202020204" pitchFamily="34" charset="0"/>
                <a:cs typeface="Arial" panose="020B0604020202020204" pitchFamily="34" charset="0"/>
              </a:rPr>
              <a:t>Establish a foundational understanding of the impact of pandemics on the social issue of IPV</a:t>
            </a:r>
          </a:p>
          <a:p>
            <a:pPr marL="971550" lvl="1" indent="-514350">
              <a:buClr>
                <a:srgbClr val="173476"/>
              </a:buClr>
              <a:buFont typeface="+mj-lt"/>
              <a:buAutoNum type="arabicPeriod"/>
            </a:pPr>
            <a:r>
              <a:rPr lang="en-US" sz="2000" dirty="0">
                <a:latin typeface="Arial" panose="020B0604020202020204" pitchFamily="34" charset="0"/>
                <a:cs typeface="Arial" panose="020B0604020202020204" pitchFamily="34" charset="0"/>
              </a:rPr>
              <a:t>Explore the impact of pandemics on IPV survivors</a:t>
            </a:r>
          </a:p>
          <a:p>
            <a:pPr marL="971550" lvl="1" indent="-514350">
              <a:buClr>
                <a:srgbClr val="173476"/>
              </a:buClr>
              <a:buFont typeface="+mj-lt"/>
              <a:buAutoNum type="arabicPeriod"/>
            </a:pPr>
            <a:r>
              <a:rPr lang="en-US" sz="2000" dirty="0">
                <a:latin typeface="Arial" panose="020B0604020202020204" pitchFamily="34" charset="0"/>
                <a:cs typeface="Arial" panose="020B0604020202020204" pitchFamily="34" charset="0"/>
              </a:rPr>
              <a:t>Identify how pandemics can put IPV survivors at additional risk </a:t>
            </a:r>
          </a:p>
          <a:p>
            <a:pPr marL="971550" lvl="1" indent="-514350">
              <a:buClr>
                <a:srgbClr val="173476"/>
              </a:buClr>
              <a:buFont typeface="+mj-lt"/>
              <a:buAutoNum type="arabicPeriod"/>
            </a:pPr>
            <a:r>
              <a:rPr lang="en-US" sz="2000" dirty="0">
                <a:latin typeface="Arial" panose="020B0604020202020204" pitchFamily="34" charset="0"/>
                <a:cs typeface="Arial" panose="020B0604020202020204" pitchFamily="34" charset="0"/>
              </a:rPr>
              <a:t>Explore the impacts of pandemics on IPV service providers</a:t>
            </a:r>
          </a:p>
          <a:p>
            <a:pPr marL="971550" lvl="1" indent="-514350">
              <a:buClr>
                <a:srgbClr val="173476"/>
              </a:buClr>
              <a:buFont typeface="+mj-lt"/>
              <a:buAutoNum type="arabicPeriod"/>
            </a:pPr>
            <a:r>
              <a:rPr lang="en-US" sz="2000" dirty="0">
                <a:latin typeface="Arial" panose="020B0604020202020204" pitchFamily="34" charset="0"/>
                <a:cs typeface="Arial" panose="020B0604020202020204" pitchFamily="34" charset="0"/>
              </a:rPr>
              <a:t>Explore how IPV-serving organizations in Manitoba responded to COVID-19, including what barriers they encountered </a:t>
            </a:r>
          </a:p>
          <a:p>
            <a:pPr marL="971550" lvl="1" indent="-514350">
              <a:buClr>
                <a:srgbClr val="173476"/>
              </a:buClr>
              <a:buFont typeface="+mj-lt"/>
              <a:buAutoNum type="arabicPeriod"/>
            </a:pPr>
            <a:r>
              <a:rPr lang="en-US" sz="2000" dirty="0">
                <a:latin typeface="Arial" panose="020B0604020202020204" pitchFamily="34" charset="0"/>
                <a:cs typeface="Arial" panose="020B0604020202020204" pitchFamily="34" charset="0"/>
              </a:rPr>
              <a:t>Develop policy and practice recommendations for policymakers/service providers</a:t>
            </a:r>
          </a:p>
        </p:txBody>
      </p:sp>
      <p:sp>
        <p:nvSpPr>
          <p:cNvPr id="4" name="Slide Number Placeholder 3">
            <a:extLst>
              <a:ext uri="{FF2B5EF4-FFF2-40B4-BE49-F238E27FC236}">
                <a16:creationId xmlns:a16="http://schemas.microsoft.com/office/drawing/2014/main" id="{74B71DDA-C537-CA23-1FCF-8CAD661CA501}"/>
              </a:ext>
            </a:extLst>
          </p:cNvPr>
          <p:cNvSpPr>
            <a:spLocks noGrp="1"/>
          </p:cNvSpPr>
          <p:nvPr>
            <p:ph type="sldNum" sz="quarter" idx="12"/>
          </p:nvPr>
        </p:nvSpPr>
        <p:spPr/>
        <p:txBody>
          <a:bodyPr/>
          <a:lstStyle/>
          <a:p>
            <a:fld id="{82622DFF-DB8F-F347-B95B-CEA3D48C2216}" type="slidenum">
              <a:rPr lang="en-US" smtClean="0"/>
              <a:t>4</a:t>
            </a:fld>
            <a:endParaRPr lang="en-US"/>
          </a:p>
        </p:txBody>
      </p:sp>
      <p:sp>
        <p:nvSpPr>
          <p:cNvPr id="5" name="Freeform 6">
            <a:extLst>
              <a:ext uri="{FF2B5EF4-FFF2-40B4-BE49-F238E27FC236}">
                <a16:creationId xmlns:a16="http://schemas.microsoft.com/office/drawing/2014/main" id="{1F9FE8B2-4189-E90D-DF3A-3548737BFD96}"/>
              </a:ext>
            </a:extLst>
          </p:cNvPr>
          <p:cNvSpPr/>
          <p:nvPr/>
        </p:nvSpPr>
        <p:spPr>
          <a:xfrm rot="20152733">
            <a:off x="11102532" y="2172652"/>
            <a:ext cx="1827568" cy="2652144"/>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Rectangle 5">
            <a:extLst>
              <a:ext uri="{FF2B5EF4-FFF2-40B4-BE49-F238E27FC236}">
                <a16:creationId xmlns:a16="http://schemas.microsoft.com/office/drawing/2014/main" id="{94EC99E8-A91C-82C5-61D8-D67FC821FA38}"/>
              </a:ext>
            </a:extLst>
          </p:cNvPr>
          <p:cNvSpPr/>
          <p:nvPr/>
        </p:nvSpPr>
        <p:spPr>
          <a:xfrm>
            <a:off x="0" y="6492875"/>
            <a:ext cx="12192000" cy="407987"/>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9BDA68A4-384D-CA30-81E1-BA8A19929453}"/>
              </a:ext>
            </a:extLst>
          </p:cNvPr>
          <p:cNvSpPr/>
          <p:nvPr/>
        </p:nvSpPr>
        <p:spPr>
          <a:xfrm>
            <a:off x="11102533" y="4803183"/>
            <a:ext cx="1827568" cy="2652144"/>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6">
            <a:extLst>
              <a:ext uri="{FF2B5EF4-FFF2-40B4-BE49-F238E27FC236}">
                <a16:creationId xmlns:a16="http://schemas.microsoft.com/office/drawing/2014/main" id="{DE58D486-0FD8-BA17-7779-BECB1E31363B}"/>
              </a:ext>
            </a:extLst>
          </p:cNvPr>
          <p:cNvSpPr/>
          <p:nvPr/>
        </p:nvSpPr>
        <p:spPr>
          <a:xfrm rot="20152733">
            <a:off x="11088122" y="-684974"/>
            <a:ext cx="1827568" cy="2652144"/>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425291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DE13-A8C2-5710-6634-139285C11D90}"/>
              </a:ext>
            </a:extLst>
          </p:cNvPr>
          <p:cNvSpPr>
            <a:spLocks noGrp="1"/>
          </p:cNvSpPr>
          <p:nvPr>
            <p:ph type="title"/>
          </p:nvPr>
        </p:nvSpPr>
        <p:spPr/>
        <p:txBody>
          <a:bodyPr/>
          <a:lstStyle/>
          <a:p>
            <a:r>
              <a:rPr lang="en-US" b="1" dirty="0">
                <a:solidFill>
                  <a:srgbClr val="173476"/>
                </a:solidFill>
                <a:latin typeface="Arial Black" panose="020B0604020202020204" pitchFamily="34" charset="0"/>
                <a:cs typeface="Arial Black" panose="020B0604020202020204" pitchFamily="34" charset="0"/>
              </a:rPr>
              <a:t>Methods</a:t>
            </a:r>
          </a:p>
        </p:txBody>
      </p:sp>
      <p:sp>
        <p:nvSpPr>
          <p:cNvPr id="3" name="Content Placeholder 2">
            <a:extLst>
              <a:ext uri="{FF2B5EF4-FFF2-40B4-BE49-F238E27FC236}">
                <a16:creationId xmlns:a16="http://schemas.microsoft.com/office/drawing/2014/main" id="{C3155101-532F-6158-B378-D5FAE63894BF}"/>
              </a:ext>
            </a:extLst>
          </p:cNvPr>
          <p:cNvSpPr>
            <a:spLocks noGrp="1"/>
          </p:cNvSpPr>
          <p:nvPr>
            <p:ph idx="1"/>
          </p:nvPr>
        </p:nvSpPr>
        <p:spPr/>
        <p:txBody>
          <a:bodyPr>
            <a:normAutofit/>
          </a:bodyPr>
          <a:lstStyle/>
          <a:p>
            <a:pPr>
              <a:lnSpc>
                <a:spcPct val="100000"/>
              </a:lnSpc>
              <a:spcBef>
                <a:spcPts val="0"/>
              </a:spcBef>
              <a:buClr>
                <a:srgbClr val="173476"/>
              </a:buClr>
              <a:buFont typeface="Wingdings" pitchFamily="2" charset="2"/>
              <a:buChar char="§"/>
            </a:pPr>
            <a:r>
              <a:rPr lang="en-US" sz="2400" dirty="0">
                <a:latin typeface="Arial" panose="020B0604020202020204" pitchFamily="34" charset="0"/>
                <a:cs typeface="Arial" panose="020B0604020202020204" pitchFamily="34" charset="0"/>
              </a:rPr>
              <a:t>Data sources:</a:t>
            </a:r>
          </a:p>
          <a:p>
            <a:pPr marL="914400" lvl="1" indent="-457200">
              <a:lnSpc>
                <a:spcPct val="100000"/>
              </a:lnSpc>
              <a:spcBef>
                <a:spcPts val="0"/>
              </a:spcBef>
              <a:buClr>
                <a:srgbClr val="173476"/>
              </a:buClr>
              <a:buFont typeface="+mj-lt"/>
              <a:buAutoNum type="arabicPeriod"/>
            </a:pPr>
            <a:r>
              <a:rPr lang="en-US" dirty="0">
                <a:latin typeface="Arial" panose="020B0604020202020204" pitchFamily="34" charset="0"/>
                <a:cs typeface="Arial" panose="020B0604020202020204" pitchFamily="34" charset="0"/>
              </a:rPr>
              <a:t>Online survey with service providers (75 participants)</a:t>
            </a:r>
          </a:p>
          <a:p>
            <a:pPr marL="914400" lvl="1" indent="-457200">
              <a:lnSpc>
                <a:spcPct val="100000"/>
              </a:lnSpc>
              <a:spcBef>
                <a:spcPts val="0"/>
              </a:spcBef>
              <a:buClr>
                <a:srgbClr val="173476"/>
              </a:buClr>
              <a:buFont typeface="+mj-lt"/>
              <a:buAutoNum type="arabicPeriod"/>
            </a:pPr>
            <a:r>
              <a:rPr lang="en-US" dirty="0">
                <a:latin typeface="Arial" panose="020B0604020202020204" pitchFamily="34" charset="0"/>
                <a:cs typeface="Arial" panose="020B0604020202020204" pitchFamily="34" charset="0"/>
              </a:rPr>
              <a:t>Follow-up interviews with service providers (nine participants)</a:t>
            </a:r>
          </a:p>
          <a:p>
            <a:pPr marL="914400" lvl="1" indent="-457200">
              <a:lnSpc>
                <a:spcPct val="100000"/>
              </a:lnSpc>
              <a:spcBef>
                <a:spcPts val="0"/>
              </a:spcBef>
              <a:buClr>
                <a:srgbClr val="173476"/>
              </a:buClr>
              <a:buFont typeface="+mj-lt"/>
              <a:buAutoNum type="arabicPeriod"/>
            </a:pPr>
            <a:r>
              <a:rPr lang="en-US" dirty="0">
                <a:latin typeface="Arial" panose="020B0604020202020204" pitchFamily="34" charset="0"/>
                <a:cs typeface="Arial" panose="020B0604020202020204" pitchFamily="34" charset="0"/>
              </a:rPr>
              <a:t>In-depth interviews with survivors of IPV (23 participants) </a:t>
            </a:r>
          </a:p>
          <a:p>
            <a:pPr>
              <a:lnSpc>
                <a:spcPct val="100000"/>
              </a:lnSpc>
              <a:spcBef>
                <a:spcPts val="0"/>
              </a:spcBef>
              <a:buClr>
                <a:srgbClr val="173476"/>
              </a:buClr>
              <a:buFont typeface="Wingdings" pitchFamily="2" charset="2"/>
              <a:buChar char="§"/>
            </a:pPr>
            <a:r>
              <a:rPr lang="en-US" sz="2400" dirty="0">
                <a:latin typeface="Arial" panose="020B0604020202020204" pitchFamily="34" charset="0"/>
                <a:cs typeface="Arial" panose="020B0604020202020204" pitchFamily="34" charset="0"/>
              </a:rPr>
              <a:t>Analysis</a:t>
            </a:r>
          </a:p>
          <a:p>
            <a:pPr lvl="1">
              <a:lnSpc>
                <a:spcPct val="100000"/>
              </a:lnSpc>
              <a:spcBef>
                <a:spcPts val="0"/>
              </a:spcBef>
              <a:buClr>
                <a:srgbClr val="173476"/>
              </a:buClr>
              <a:buFont typeface="Wingdings" pitchFamily="2" charset="2"/>
              <a:buChar char="§"/>
            </a:pPr>
            <a:r>
              <a:rPr lang="en-US" dirty="0">
                <a:latin typeface="Arial" panose="020B0604020202020204" pitchFamily="34" charset="0"/>
                <a:cs typeface="Arial" panose="020B0604020202020204" pitchFamily="34" charset="0"/>
              </a:rPr>
              <a:t>Survey data analyzed using quantitative analysis software SPSS</a:t>
            </a:r>
          </a:p>
          <a:p>
            <a:pPr lvl="1">
              <a:lnSpc>
                <a:spcPct val="100000"/>
              </a:lnSpc>
              <a:spcBef>
                <a:spcPts val="0"/>
              </a:spcBef>
              <a:buClr>
                <a:srgbClr val="173476"/>
              </a:buClr>
              <a:buFont typeface="Wingdings" pitchFamily="2" charset="2"/>
              <a:buChar char="§"/>
            </a:pPr>
            <a:r>
              <a:rPr lang="en-US" dirty="0">
                <a:latin typeface="Arial" panose="020B0604020202020204" pitchFamily="34" charset="0"/>
                <a:cs typeface="Arial" panose="020B0604020202020204" pitchFamily="34" charset="0"/>
              </a:rPr>
              <a:t>Interview data analyzed using qualitative analysis software (</a:t>
            </a:r>
            <a:r>
              <a:rPr lang="en-US" dirty="0" err="1">
                <a:latin typeface="Arial" panose="020B0604020202020204" pitchFamily="34" charset="0"/>
                <a:cs typeface="Arial" panose="020B0604020202020204" pitchFamily="34" charset="0"/>
              </a:rPr>
              <a:t>Dedoose</a:t>
            </a:r>
            <a:r>
              <a:rPr lang="en-US" dirty="0">
                <a:latin typeface="Arial" panose="020B0604020202020204" pitchFamily="34" charset="0"/>
                <a:cs typeface="Arial" panose="020B0604020202020204" pitchFamily="34" charset="0"/>
              </a:rPr>
              <a:t>)</a:t>
            </a:r>
          </a:p>
          <a:p>
            <a:pPr lvl="1">
              <a:lnSpc>
                <a:spcPct val="100000"/>
              </a:lnSpc>
              <a:spcBef>
                <a:spcPts val="0"/>
              </a:spcBef>
              <a:buClr>
                <a:srgbClr val="173476"/>
              </a:buClr>
              <a:buFont typeface="Wingdings" pitchFamily="2" charset="2"/>
              <a:buChar char="§"/>
            </a:pPr>
            <a:r>
              <a:rPr lang="en-US" dirty="0">
                <a:latin typeface="Arial" panose="020B0604020202020204" pitchFamily="34" charset="0"/>
                <a:cs typeface="Arial" panose="020B0604020202020204" pitchFamily="34" charset="0"/>
              </a:rPr>
              <a:t>Qualitative data was coded over a four-month period and a thematic analysis was conducted to outline emerging themes</a:t>
            </a:r>
          </a:p>
          <a:p>
            <a:pPr lvl="1">
              <a:lnSpc>
                <a:spcPct val="100000"/>
              </a:lnSpc>
              <a:spcBef>
                <a:spcPts val="0"/>
              </a:spcBef>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16179D7-1EA6-261D-F424-C909CC56D4AE}"/>
              </a:ext>
            </a:extLst>
          </p:cNvPr>
          <p:cNvSpPr>
            <a:spLocks noGrp="1"/>
          </p:cNvSpPr>
          <p:nvPr>
            <p:ph type="sldNum" sz="quarter" idx="12"/>
          </p:nvPr>
        </p:nvSpPr>
        <p:spPr/>
        <p:txBody>
          <a:bodyPr/>
          <a:lstStyle/>
          <a:p>
            <a:fld id="{82622DFF-DB8F-F347-B95B-CEA3D48C2216}" type="slidenum">
              <a:rPr lang="en-US" smtClean="0">
                <a:solidFill>
                  <a:schemeClr val="bg1"/>
                </a:solidFill>
              </a:rPr>
              <a:t>5</a:t>
            </a:fld>
            <a:endParaRPr lang="en-US">
              <a:solidFill>
                <a:schemeClr val="bg1"/>
              </a:solidFill>
            </a:endParaRPr>
          </a:p>
        </p:txBody>
      </p:sp>
      <p:sp>
        <p:nvSpPr>
          <p:cNvPr id="6" name="Freeform 6">
            <a:extLst>
              <a:ext uri="{FF2B5EF4-FFF2-40B4-BE49-F238E27FC236}">
                <a16:creationId xmlns:a16="http://schemas.microsoft.com/office/drawing/2014/main" id="{59C86229-EC0C-1EFA-4DCC-3C5F7B752862}"/>
              </a:ext>
            </a:extLst>
          </p:cNvPr>
          <p:cNvSpPr/>
          <p:nvPr/>
        </p:nvSpPr>
        <p:spPr>
          <a:xfrm rot="20152733">
            <a:off x="10805156" y="2127719"/>
            <a:ext cx="1827568" cy="2652144"/>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Rectangle 6">
            <a:extLst>
              <a:ext uri="{FF2B5EF4-FFF2-40B4-BE49-F238E27FC236}">
                <a16:creationId xmlns:a16="http://schemas.microsoft.com/office/drawing/2014/main" id="{B6BCAFB5-769F-6ACC-C0C1-00B1AE80CF5D}"/>
              </a:ext>
            </a:extLst>
          </p:cNvPr>
          <p:cNvSpPr/>
          <p:nvPr/>
        </p:nvSpPr>
        <p:spPr>
          <a:xfrm>
            <a:off x="0" y="6492875"/>
            <a:ext cx="12192000" cy="407987"/>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440EDC67-8328-7ABF-FAE5-388CEBA92D94}"/>
              </a:ext>
            </a:extLst>
          </p:cNvPr>
          <p:cNvSpPr/>
          <p:nvPr/>
        </p:nvSpPr>
        <p:spPr>
          <a:xfrm>
            <a:off x="10805157" y="-492635"/>
            <a:ext cx="1827568" cy="2652144"/>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724180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2888EA-A630-D031-4A7E-FD29C3F995B9}"/>
              </a:ext>
            </a:extLst>
          </p:cNvPr>
          <p:cNvSpPr/>
          <p:nvPr/>
        </p:nvSpPr>
        <p:spPr>
          <a:xfrm>
            <a:off x="494270" y="1690688"/>
            <a:ext cx="5677930" cy="4351338"/>
          </a:xfrm>
          <a:prstGeom prst="rect">
            <a:avLst/>
          </a:prstGeom>
          <a:solidFill>
            <a:srgbClr val="1734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748A6C-7E0F-FFD0-06F7-0951A0E3631A}"/>
              </a:ext>
            </a:extLst>
          </p:cNvPr>
          <p:cNvSpPr>
            <a:spLocks noGrp="1"/>
          </p:cNvSpPr>
          <p:nvPr>
            <p:ph type="title"/>
          </p:nvPr>
        </p:nvSpPr>
        <p:spPr/>
        <p:txBody>
          <a:bodyPr/>
          <a:lstStyle/>
          <a:p>
            <a:r>
              <a:rPr lang="en-US" b="1" dirty="0">
                <a:solidFill>
                  <a:srgbClr val="173476"/>
                </a:solidFill>
                <a:latin typeface="Arial Black" panose="020B0604020202020204" pitchFamily="34" charset="0"/>
                <a:cs typeface="Arial Black" panose="020B0604020202020204" pitchFamily="34" charset="0"/>
              </a:rPr>
              <a:t>Findings: Abuse and Injury </a:t>
            </a:r>
          </a:p>
        </p:txBody>
      </p:sp>
      <p:sp>
        <p:nvSpPr>
          <p:cNvPr id="4" name="Content Placeholder 3">
            <a:extLst>
              <a:ext uri="{FF2B5EF4-FFF2-40B4-BE49-F238E27FC236}">
                <a16:creationId xmlns:a16="http://schemas.microsoft.com/office/drawing/2014/main" id="{5ED1A046-6A49-2AD2-9BE3-AC623F1EA8C2}"/>
              </a:ext>
            </a:extLst>
          </p:cNvPr>
          <p:cNvSpPr>
            <a:spLocks noGrp="1"/>
          </p:cNvSpPr>
          <p:nvPr>
            <p:ph sz="half" idx="1"/>
          </p:nvPr>
        </p:nvSpPr>
        <p:spPr>
          <a:xfrm>
            <a:off x="838200" y="2163075"/>
            <a:ext cx="4650256" cy="4013887"/>
          </a:xfrm>
        </p:spPr>
        <p:txBody>
          <a:bodyPr>
            <a:normAutofit/>
          </a:bodyPr>
          <a:lstStyle/>
          <a:p>
            <a:pPr>
              <a:lnSpc>
                <a:spcPct val="10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IPV increased in frequency and severity</a:t>
            </a:r>
          </a:p>
          <a:p>
            <a:pPr>
              <a:lnSpc>
                <a:spcPct val="10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New tactics of abuse</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E.g., using “stay at home” orders to further isolate survivors, lying about available services, destroying materials needed to work from home</a:t>
            </a:r>
          </a:p>
        </p:txBody>
      </p:sp>
      <p:sp>
        <p:nvSpPr>
          <p:cNvPr id="3" name="Slide Number Placeholder 2">
            <a:extLst>
              <a:ext uri="{FF2B5EF4-FFF2-40B4-BE49-F238E27FC236}">
                <a16:creationId xmlns:a16="http://schemas.microsoft.com/office/drawing/2014/main" id="{911F0216-E313-DACB-C4D6-5A4367B6F3A9}"/>
              </a:ext>
            </a:extLst>
          </p:cNvPr>
          <p:cNvSpPr>
            <a:spLocks noGrp="1"/>
          </p:cNvSpPr>
          <p:nvPr>
            <p:ph type="sldNum" sz="quarter" idx="12"/>
          </p:nvPr>
        </p:nvSpPr>
        <p:spPr/>
        <p:txBody>
          <a:bodyPr/>
          <a:lstStyle/>
          <a:p>
            <a:fld id="{82622DFF-DB8F-F347-B95B-CEA3D48C2216}" type="slidenum">
              <a:rPr lang="en-US" smtClean="0"/>
              <a:t>6</a:t>
            </a:fld>
            <a:endParaRPr lang="en-US"/>
          </a:p>
        </p:txBody>
      </p:sp>
      <p:sp>
        <p:nvSpPr>
          <p:cNvPr id="7" name="Rectangle 6">
            <a:extLst>
              <a:ext uri="{FF2B5EF4-FFF2-40B4-BE49-F238E27FC236}">
                <a16:creationId xmlns:a16="http://schemas.microsoft.com/office/drawing/2014/main" id="{3F17A7B0-F876-7923-56E6-EB518F48BF8A}"/>
              </a:ext>
            </a:extLst>
          </p:cNvPr>
          <p:cNvSpPr/>
          <p:nvPr/>
        </p:nvSpPr>
        <p:spPr>
          <a:xfrm>
            <a:off x="5832386" y="1690688"/>
            <a:ext cx="6359614" cy="5210174"/>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950C8D9-9242-0D1F-4BB0-D1E7F76B14DE}"/>
              </a:ext>
            </a:extLst>
          </p:cNvPr>
          <p:cNvSpPr>
            <a:spLocks noGrp="1"/>
          </p:cNvSpPr>
          <p:nvPr>
            <p:ph sz="half" idx="2"/>
          </p:nvPr>
        </p:nvSpPr>
        <p:spPr>
          <a:xfrm>
            <a:off x="6352674" y="2163075"/>
            <a:ext cx="5345056" cy="4737787"/>
          </a:xfrm>
        </p:spPr>
        <p:txBody>
          <a:bodyPr>
            <a:normAutofit/>
          </a:bodyPr>
          <a:lstStyle/>
          <a:p>
            <a:pPr marL="0" indent="0" algn="ctr">
              <a:buNone/>
            </a:pPr>
            <a:r>
              <a:rPr lang="en-CA" sz="2000" i="1" dirty="0">
                <a:solidFill>
                  <a:schemeClr val="bg1"/>
                </a:solidFill>
                <a:latin typeface="Arial" panose="020B0604020202020204" pitchFamily="34" charset="0"/>
                <a:cs typeface="Arial" panose="020B0604020202020204" pitchFamily="34" charset="0"/>
              </a:rPr>
              <a:t>At the beginning of COVID, you know, he was still really abusive, like emotionally, mentally, and verbally at the beginning, but it wasn't as severe or as frequent. But by the end of it, by the end of things, it was every day, every single day. And every day it was worse than the previous day. (Survivor 20)</a:t>
            </a:r>
          </a:p>
          <a:p>
            <a:pPr marL="0" indent="0" algn="ctr">
              <a:buNone/>
            </a:pPr>
            <a:endParaRPr lang="en-CA" sz="500" i="1" dirty="0">
              <a:solidFill>
                <a:schemeClr val="bg1"/>
              </a:solidFill>
              <a:latin typeface="Arial" panose="020B0604020202020204" pitchFamily="34" charset="0"/>
              <a:cs typeface="Arial" panose="020B0604020202020204" pitchFamily="34" charset="0"/>
            </a:endParaRPr>
          </a:p>
          <a:p>
            <a:pPr marL="0" indent="0" algn="ctr">
              <a:lnSpc>
                <a:spcPct val="100000"/>
              </a:lnSpc>
              <a:spcBef>
                <a:spcPts val="0"/>
              </a:spcBef>
              <a:buNone/>
            </a:pPr>
            <a:r>
              <a:rPr lang="en-CA" sz="2000" i="1" dirty="0">
                <a:solidFill>
                  <a:schemeClr val="bg1"/>
                </a:solidFill>
                <a:latin typeface="Arial" panose="020B0604020202020204" pitchFamily="34" charset="0"/>
                <a:cs typeface="Arial" panose="020B0604020202020204" pitchFamily="34" charset="0"/>
              </a:rPr>
              <a:t>My laptop and my cell phone [were destroyed]. I wasn't able to work for a good month. I actually had to pretty much get my work to buy me a laptop and then get money taken off of my pay cheques to be able to work from home. </a:t>
            </a:r>
          </a:p>
          <a:p>
            <a:pPr marL="0" indent="0" algn="ctr">
              <a:lnSpc>
                <a:spcPct val="100000"/>
              </a:lnSpc>
              <a:spcBef>
                <a:spcPts val="0"/>
              </a:spcBef>
              <a:buNone/>
            </a:pPr>
            <a:r>
              <a:rPr lang="en-CA" sz="2000" i="1" dirty="0">
                <a:solidFill>
                  <a:schemeClr val="bg1"/>
                </a:solidFill>
                <a:latin typeface="Arial" panose="020B0604020202020204" pitchFamily="34" charset="0"/>
                <a:cs typeface="Arial" panose="020B0604020202020204" pitchFamily="34" charset="0"/>
              </a:rPr>
              <a:t>(Survivor 13)</a:t>
            </a:r>
          </a:p>
          <a:p>
            <a:pPr marL="0" indent="0" algn="ctr">
              <a:buNone/>
            </a:pPr>
            <a:endParaRPr lang="en-CA" sz="2000" i="1"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8" name="Freeform 6">
            <a:extLst>
              <a:ext uri="{FF2B5EF4-FFF2-40B4-BE49-F238E27FC236}">
                <a16:creationId xmlns:a16="http://schemas.microsoft.com/office/drawing/2014/main" id="{D77DCD66-9163-6DB1-E0E5-1A9F586E03E1}"/>
              </a:ext>
            </a:extLst>
          </p:cNvPr>
          <p:cNvSpPr/>
          <p:nvPr/>
        </p:nvSpPr>
        <p:spPr>
          <a:xfrm>
            <a:off x="11388811" y="4963116"/>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9" name="Freeform 8">
            <a:extLst>
              <a:ext uri="{FF2B5EF4-FFF2-40B4-BE49-F238E27FC236}">
                <a16:creationId xmlns:a16="http://schemas.microsoft.com/office/drawing/2014/main" id="{4AFE7B7F-3D22-707C-51C9-4FB5AF2F8624}"/>
              </a:ext>
            </a:extLst>
          </p:cNvPr>
          <p:cNvSpPr/>
          <p:nvPr/>
        </p:nvSpPr>
        <p:spPr>
          <a:xfrm flipH="1">
            <a:off x="-217084" y="5806492"/>
            <a:ext cx="2075558" cy="2628886"/>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209986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4B437B-BBFE-D8A1-389E-AC402F48189E}"/>
              </a:ext>
            </a:extLst>
          </p:cNvPr>
          <p:cNvSpPr/>
          <p:nvPr/>
        </p:nvSpPr>
        <p:spPr>
          <a:xfrm>
            <a:off x="494270" y="1690688"/>
            <a:ext cx="6351375" cy="4665662"/>
          </a:xfrm>
          <a:prstGeom prst="rect">
            <a:avLst/>
          </a:prstGeom>
          <a:solidFill>
            <a:srgbClr val="1734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EC82F3-D923-ABC8-C780-96BCB2AD589E}"/>
              </a:ext>
            </a:extLst>
          </p:cNvPr>
          <p:cNvSpPr/>
          <p:nvPr/>
        </p:nvSpPr>
        <p:spPr>
          <a:xfrm>
            <a:off x="6845646" y="1690688"/>
            <a:ext cx="5346354" cy="5210174"/>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4E195-EA44-B4C0-580A-49410B36A90E}"/>
              </a:ext>
            </a:extLst>
          </p:cNvPr>
          <p:cNvSpPr>
            <a:spLocks noGrp="1"/>
          </p:cNvSpPr>
          <p:nvPr>
            <p:ph type="title"/>
          </p:nvPr>
        </p:nvSpPr>
        <p:spPr/>
        <p:txBody>
          <a:bodyPr/>
          <a:lstStyle/>
          <a:p>
            <a:r>
              <a:rPr lang="en-US" b="1" dirty="0">
                <a:solidFill>
                  <a:srgbClr val="173476"/>
                </a:solidFill>
                <a:latin typeface="Arial Black" panose="020B0604020202020204" pitchFamily="34" charset="0"/>
                <a:cs typeface="Arial Black" panose="020B0604020202020204" pitchFamily="34" charset="0"/>
              </a:rPr>
              <a:t>Findings: Co-Occurring Issues</a:t>
            </a:r>
          </a:p>
        </p:txBody>
      </p:sp>
      <p:sp>
        <p:nvSpPr>
          <p:cNvPr id="3" name="Content Placeholder 2">
            <a:extLst>
              <a:ext uri="{FF2B5EF4-FFF2-40B4-BE49-F238E27FC236}">
                <a16:creationId xmlns:a16="http://schemas.microsoft.com/office/drawing/2014/main" id="{5A94C9A0-CA4B-4D8A-A9F5-FF26CBEB2D8B}"/>
              </a:ext>
            </a:extLst>
          </p:cNvPr>
          <p:cNvSpPr>
            <a:spLocks noGrp="1"/>
          </p:cNvSpPr>
          <p:nvPr>
            <p:ph sz="half" idx="1"/>
          </p:nvPr>
        </p:nvSpPr>
        <p:spPr>
          <a:xfrm>
            <a:off x="861884" y="2026551"/>
            <a:ext cx="5654245" cy="4351338"/>
          </a:xfrm>
        </p:spPr>
        <p:txBody>
          <a:bodyPr>
            <a:noAutofit/>
          </a:bodyPr>
          <a:lstStyle/>
          <a:p>
            <a:pPr>
              <a:lnSpc>
                <a:spcPct val="10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Mental health</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88% of service providers noticed a deterioration in the mental health of survivors  </a:t>
            </a:r>
          </a:p>
          <a:p>
            <a:pPr>
              <a:lnSpc>
                <a:spcPct val="10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Substance Use</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56% of service providers noted increases in </a:t>
            </a:r>
            <a:r>
              <a:rPr lang="en-US" sz="2200" b="1" dirty="0">
                <a:solidFill>
                  <a:schemeClr val="bg1"/>
                </a:solidFill>
                <a:latin typeface="Arial" panose="020B0604020202020204" pitchFamily="34" charset="0"/>
                <a:cs typeface="Arial" panose="020B0604020202020204" pitchFamily="34" charset="0"/>
              </a:rPr>
              <a:t>survivor</a:t>
            </a:r>
            <a:r>
              <a:rPr lang="en-US" sz="2200" dirty="0">
                <a:solidFill>
                  <a:schemeClr val="bg1"/>
                </a:solidFill>
                <a:latin typeface="Arial" panose="020B0604020202020204" pitchFamily="34" charset="0"/>
                <a:cs typeface="Arial" panose="020B0604020202020204" pitchFamily="34" charset="0"/>
              </a:rPr>
              <a:t> substance use</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42.7% of service providers noted increases in </a:t>
            </a:r>
            <a:r>
              <a:rPr lang="en-US" sz="2200" b="1" dirty="0">
                <a:solidFill>
                  <a:schemeClr val="bg1"/>
                </a:solidFill>
                <a:latin typeface="Arial" panose="020B0604020202020204" pitchFamily="34" charset="0"/>
                <a:cs typeface="Arial" panose="020B0604020202020204" pitchFamily="34" charset="0"/>
              </a:rPr>
              <a:t>perpetrator</a:t>
            </a:r>
            <a:r>
              <a:rPr lang="en-US" sz="2200" dirty="0">
                <a:solidFill>
                  <a:schemeClr val="bg1"/>
                </a:solidFill>
                <a:latin typeface="Arial" panose="020B0604020202020204" pitchFamily="34" charset="0"/>
                <a:cs typeface="Arial" panose="020B0604020202020204" pitchFamily="34" charset="0"/>
              </a:rPr>
              <a:t> substance use</a:t>
            </a:r>
          </a:p>
          <a:p>
            <a:pPr>
              <a:lnSpc>
                <a:spcPct val="10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Food insecurity </a:t>
            </a:r>
          </a:p>
        </p:txBody>
      </p:sp>
      <p:sp>
        <p:nvSpPr>
          <p:cNvPr id="4" name="Content Placeholder 3">
            <a:extLst>
              <a:ext uri="{FF2B5EF4-FFF2-40B4-BE49-F238E27FC236}">
                <a16:creationId xmlns:a16="http://schemas.microsoft.com/office/drawing/2014/main" id="{3C7BE3CB-0FE7-9B2A-B570-BCEE8E6E4F88}"/>
              </a:ext>
            </a:extLst>
          </p:cNvPr>
          <p:cNvSpPr>
            <a:spLocks noGrp="1"/>
          </p:cNvSpPr>
          <p:nvPr>
            <p:ph sz="half" idx="2"/>
          </p:nvPr>
        </p:nvSpPr>
        <p:spPr>
          <a:xfrm>
            <a:off x="7339914" y="2187574"/>
            <a:ext cx="4357816" cy="4351338"/>
          </a:xfrm>
        </p:spPr>
        <p:txBody>
          <a:bodyPr>
            <a:normAutofit/>
          </a:bodyPr>
          <a:lstStyle/>
          <a:p>
            <a:pPr marL="0" indent="0" algn="ctr">
              <a:buNone/>
            </a:pPr>
            <a:r>
              <a:rPr lang="en-CA" sz="2000" i="1" dirty="0">
                <a:solidFill>
                  <a:schemeClr val="bg1"/>
                </a:solidFill>
                <a:effectLst/>
                <a:latin typeface="Arial" panose="020B0604020202020204" pitchFamily="34" charset="0"/>
                <a:cs typeface="Arial" panose="020B0604020202020204" pitchFamily="34" charset="0"/>
              </a:rPr>
              <a:t>Mental health… underscore 85 times. Increasingly severe mental health issues where women are actually getting to the point of needing to be hospitalized before coming to shelter.                    (Service Provider 02)</a:t>
            </a:r>
          </a:p>
          <a:p>
            <a:pPr marL="0" indent="0" algn="ctr">
              <a:buNone/>
            </a:pPr>
            <a:endParaRPr lang="en-CA" sz="500" i="1" dirty="0">
              <a:solidFill>
                <a:schemeClr val="bg1"/>
              </a:solidFill>
              <a:effectLst/>
              <a:latin typeface="Arial" panose="020B0604020202020204" pitchFamily="34" charset="0"/>
              <a:cs typeface="Arial" panose="020B0604020202020204" pitchFamily="34" charset="0"/>
            </a:endParaRPr>
          </a:p>
          <a:p>
            <a:pPr marL="0" indent="0" algn="ctr">
              <a:buNone/>
            </a:pPr>
            <a:r>
              <a:rPr lang="en-CA" sz="2000" i="1" dirty="0">
                <a:solidFill>
                  <a:schemeClr val="bg1"/>
                </a:solidFill>
                <a:effectLst/>
                <a:latin typeface="Arial" panose="020B0604020202020204" pitchFamily="34" charset="0"/>
                <a:cs typeface="Arial" panose="020B0604020202020204" pitchFamily="34" charset="0"/>
              </a:rPr>
              <a:t>Addictions is through the roof. I don't know if we've had a client in here in the last two months that hasn't been addicted to some kind of substance. (Service Provider 07)</a:t>
            </a:r>
          </a:p>
          <a:p>
            <a:pPr marL="0" indent="0">
              <a:buNone/>
            </a:pPr>
            <a:endParaRPr lang="en-US" dirty="0">
              <a:solidFill>
                <a:schemeClr val="bg1"/>
              </a:solidFill>
              <a:latin typeface="Arial" panose="020B0604020202020204" pitchFamily="34" charset="0"/>
              <a:cs typeface="Arial" panose="020B0604020202020204" pitchFamily="34" charset="0"/>
            </a:endParaRPr>
          </a:p>
        </p:txBody>
      </p:sp>
      <p:sp>
        <p:nvSpPr>
          <p:cNvPr id="8" name="Freeform 6">
            <a:extLst>
              <a:ext uri="{FF2B5EF4-FFF2-40B4-BE49-F238E27FC236}">
                <a16:creationId xmlns:a16="http://schemas.microsoft.com/office/drawing/2014/main" id="{A259DF71-C281-A213-B4CE-CBE6A2BC664D}"/>
              </a:ext>
            </a:extLst>
          </p:cNvPr>
          <p:cNvSpPr/>
          <p:nvPr/>
        </p:nvSpPr>
        <p:spPr>
          <a:xfrm>
            <a:off x="11225078" y="5167312"/>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Tree>
    <p:extLst>
      <p:ext uri="{BB962C8B-B14F-4D97-AF65-F5344CB8AC3E}">
        <p14:creationId xmlns:p14="http://schemas.microsoft.com/office/powerpoint/2010/main" val="169944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2D912C-F2CE-637B-CA79-B254DC86DA85}"/>
              </a:ext>
            </a:extLst>
          </p:cNvPr>
          <p:cNvSpPr/>
          <p:nvPr/>
        </p:nvSpPr>
        <p:spPr>
          <a:xfrm>
            <a:off x="494270" y="1690687"/>
            <a:ext cx="6516128" cy="4802187"/>
          </a:xfrm>
          <a:prstGeom prst="rect">
            <a:avLst/>
          </a:prstGeom>
          <a:solidFill>
            <a:srgbClr val="1734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DCBD39-5508-B667-0836-490DDD4ECD60}"/>
              </a:ext>
            </a:extLst>
          </p:cNvPr>
          <p:cNvSpPr/>
          <p:nvPr/>
        </p:nvSpPr>
        <p:spPr>
          <a:xfrm>
            <a:off x="7010398" y="1690688"/>
            <a:ext cx="5181601" cy="5210174"/>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4B009-02F0-700A-4270-FD238FAD6505}"/>
              </a:ext>
            </a:extLst>
          </p:cNvPr>
          <p:cNvSpPr>
            <a:spLocks noGrp="1"/>
          </p:cNvSpPr>
          <p:nvPr>
            <p:ph type="title"/>
          </p:nvPr>
        </p:nvSpPr>
        <p:spPr>
          <a:xfrm>
            <a:off x="838200" y="365125"/>
            <a:ext cx="12086968" cy="1325563"/>
          </a:xfrm>
        </p:spPr>
        <p:txBody>
          <a:bodyPr/>
          <a:lstStyle/>
          <a:p>
            <a:r>
              <a:rPr lang="en-US" b="1" dirty="0">
                <a:solidFill>
                  <a:srgbClr val="173476"/>
                </a:solidFill>
                <a:latin typeface="Arial Black" panose="020B0604020202020204" pitchFamily="34" charset="0"/>
                <a:cs typeface="Arial Black" panose="020B0604020202020204" pitchFamily="34" charset="0"/>
              </a:rPr>
              <a:t>Findings: Barriers to Seeking Help</a:t>
            </a:r>
          </a:p>
        </p:txBody>
      </p:sp>
      <p:sp>
        <p:nvSpPr>
          <p:cNvPr id="3" name="Content Placeholder 2">
            <a:extLst>
              <a:ext uri="{FF2B5EF4-FFF2-40B4-BE49-F238E27FC236}">
                <a16:creationId xmlns:a16="http://schemas.microsoft.com/office/drawing/2014/main" id="{1A671EC6-356C-ABC8-73C7-D6DD69C75D3D}"/>
              </a:ext>
            </a:extLst>
          </p:cNvPr>
          <p:cNvSpPr>
            <a:spLocks noGrp="1"/>
          </p:cNvSpPr>
          <p:nvPr>
            <p:ph sz="half" idx="1"/>
          </p:nvPr>
        </p:nvSpPr>
        <p:spPr>
          <a:xfrm>
            <a:off x="838200" y="1825624"/>
            <a:ext cx="6097028" cy="5210173"/>
          </a:xfrm>
        </p:spPr>
        <p:txBody>
          <a:bodyPr>
            <a:noAutofit/>
          </a:bodyPr>
          <a:lstStyle/>
          <a:p>
            <a:pPr>
              <a:lnSpc>
                <a:spcPct val="10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Unique barriers to help-seeking during the pandemic:</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The impact of lockdown or “stay at home” orders and a lack of privacy </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Overwhelmed services</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Confusion surrounding the availability of services </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Lack of access to internet or technology, difficulty navigating online services</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Fears of contracting the COVID-19 virus</a:t>
            </a:r>
          </a:p>
          <a:p>
            <a:pPr lvl="1">
              <a:lnSpc>
                <a:spcPct val="100000"/>
              </a:lnSpc>
              <a:spcBef>
                <a:spcPts val="0"/>
              </a:spcBef>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Vaccination status</a:t>
            </a:r>
          </a:p>
          <a:p>
            <a:pPr>
              <a:lnSpc>
                <a:spcPct val="100000"/>
              </a:lnSpc>
              <a:spcBef>
                <a:spcPts val="0"/>
              </a:spcBef>
              <a:buFont typeface="Wingdings" pitchFamily="2" charset="2"/>
              <a:buChar char="§"/>
            </a:pPr>
            <a:r>
              <a:rPr lang="en-US" sz="2400" dirty="0">
                <a:solidFill>
                  <a:schemeClr val="bg1"/>
                </a:solidFill>
                <a:latin typeface="Arial" panose="020B0604020202020204" pitchFamily="34" charset="0"/>
                <a:cs typeface="Arial" panose="020B0604020202020204" pitchFamily="34" charset="0"/>
              </a:rPr>
              <a:t>Unique barriers were experienced on top of “pre-existing” barriers </a:t>
            </a:r>
          </a:p>
          <a:p>
            <a:pPr lvl="1">
              <a:lnSpc>
                <a:spcPct val="100000"/>
              </a:lnSpc>
              <a:spcBef>
                <a:spcPts val="0"/>
              </a:spcBef>
              <a:buFont typeface="Wingdings" pitchFamily="2" charset="2"/>
              <a:buChar char="§"/>
            </a:pPr>
            <a:endParaRPr lang="en-US" sz="2200" dirty="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8F6E436E-55CB-FD7F-5B16-DD6C31193AC1}"/>
              </a:ext>
            </a:extLst>
          </p:cNvPr>
          <p:cNvSpPr>
            <a:spLocks noGrp="1"/>
          </p:cNvSpPr>
          <p:nvPr>
            <p:ph sz="half" idx="2"/>
          </p:nvPr>
        </p:nvSpPr>
        <p:spPr>
          <a:xfrm>
            <a:off x="7519736" y="2005012"/>
            <a:ext cx="4177993" cy="4351338"/>
          </a:xfrm>
        </p:spPr>
        <p:txBody>
          <a:bodyPr>
            <a:noAutofit/>
          </a:bodyPr>
          <a:lstStyle/>
          <a:p>
            <a:pPr marL="0" indent="0" algn="ctr">
              <a:buNone/>
            </a:pPr>
            <a:r>
              <a:rPr lang="en-CA" sz="2000" i="1" dirty="0">
                <a:solidFill>
                  <a:schemeClr val="bg1"/>
                </a:solidFill>
                <a:effectLst/>
                <a:latin typeface="Arial" panose="020B0604020202020204" pitchFamily="34" charset="0"/>
                <a:cs typeface="Arial" panose="020B0604020202020204" pitchFamily="34" charset="0"/>
              </a:rPr>
              <a:t>For me it was just having that privacy to talk about it. Because whenever I was on my phone or talking to someone on my phone, he was like who is that? Or even if I was on my phone, he would always be like if you are always on your phone, who are you talking to now? So that was a barrier. (Survivor 09)</a:t>
            </a:r>
          </a:p>
          <a:p>
            <a:pPr marL="0" indent="0" algn="ctr">
              <a:buNone/>
            </a:pPr>
            <a:endParaRPr lang="en-CA" sz="500" i="1" dirty="0">
              <a:solidFill>
                <a:schemeClr val="bg1"/>
              </a:solidFill>
              <a:effectLst/>
              <a:latin typeface="Arial" panose="020B0604020202020204" pitchFamily="34" charset="0"/>
              <a:cs typeface="Arial" panose="020B0604020202020204" pitchFamily="34" charset="0"/>
            </a:endParaRPr>
          </a:p>
          <a:p>
            <a:pPr marL="0" indent="0" algn="ctr">
              <a:buNone/>
            </a:pPr>
            <a:r>
              <a:rPr lang="en-CA" sz="2000" i="1" dirty="0">
                <a:solidFill>
                  <a:schemeClr val="bg1"/>
                </a:solidFill>
                <a:effectLst/>
                <a:latin typeface="Arial" panose="020B0604020202020204" pitchFamily="34" charset="0"/>
                <a:cs typeface="Arial" panose="020B0604020202020204" pitchFamily="34" charset="0"/>
              </a:rPr>
              <a:t>For people that don't know anything about online shit, it makes it harder and more stressful and frustrating to navigate.        (Survivor 06)</a:t>
            </a:r>
          </a:p>
          <a:p>
            <a:pPr marL="0" indent="0" algn="ctr">
              <a:buNone/>
            </a:pPr>
            <a:endParaRPr lang="en-CA" sz="2000" i="1" dirty="0">
              <a:solidFill>
                <a:schemeClr val="bg1"/>
              </a:solidFill>
              <a:effectLst/>
              <a:latin typeface="Arial" panose="020B0604020202020204" pitchFamily="34" charset="0"/>
              <a:cs typeface="Arial" panose="020B0604020202020204" pitchFamily="34" charset="0"/>
            </a:endParaRPr>
          </a:p>
          <a:p>
            <a:pPr marL="0" indent="0">
              <a:buNone/>
            </a:pPr>
            <a:endParaRPr lang="en-US" sz="2000" dirty="0">
              <a:solidFill>
                <a:schemeClr val="bg1"/>
              </a:solidFill>
              <a:latin typeface="Arial" panose="020B0604020202020204" pitchFamily="34" charset="0"/>
              <a:cs typeface="Arial" panose="020B0604020202020204" pitchFamily="34" charset="0"/>
            </a:endParaRPr>
          </a:p>
        </p:txBody>
      </p:sp>
      <p:sp>
        <p:nvSpPr>
          <p:cNvPr id="8" name="Freeform 6">
            <a:extLst>
              <a:ext uri="{FF2B5EF4-FFF2-40B4-BE49-F238E27FC236}">
                <a16:creationId xmlns:a16="http://schemas.microsoft.com/office/drawing/2014/main" id="{D03C6EBB-65CC-5FE5-D05D-CC46D63B9A16}"/>
              </a:ext>
            </a:extLst>
          </p:cNvPr>
          <p:cNvSpPr/>
          <p:nvPr/>
        </p:nvSpPr>
        <p:spPr>
          <a:xfrm>
            <a:off x="11124165" y="5657323"/>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extLst>
      <p:ext uri="{BB962C8B-B14F-4D97-AF65-F5344CB8AC3E}">
        <p14:creationId xmlns:p14="http://schemas.microsoft.com/office/powerpoint/2010/main" val="347790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CE05F-558A-CDEA-E2BE-692CF8185C42}"/>
              </a:ext>
            </a:extLst>
          </p:cNvPr>
          <p:cNvSpPr/>
          <p:nvPr/>
        </p:nvSpPr>
        <p:spPr>
          <a:xfrm>
            <a:off x="494268" y="1690687"/>
            <a:ext cx="7048499" cy="4351339"/>
          </a:xfrm>
          <a:prstGeom prst="rect">
            <a:avLst/>
          </a:prstGeom>
          <a:solidFill>
            <a:srgbClr val="1734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417797-B5A6-00FF-307C-2737902EE2E1}"/>
              </a:ext>
            </a:extLst>
          </p:cNvPr>
          <p:cNvSpPr/>
          <p:nvPr/>
        </p:nvSpPr>
        <p:spPr>
          <a:xfrm>
            <a:off x="7354327" y="1690688"/>
            <a:ext cx="4837672" cy="5210174"/>
          </a:xfrm>
          <a:prstGeom prst="rect">
            <a:avLst/>
          </a:prstGeom>
          <a:solidFill>
            <a:srgbClr val="348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B13A9-F8ED-BB9B-0774-4B65CDA8CE7A}"/>
              </a:ext>
            </a:extLst>
          </p:cNvPr>
          <p:cNvSpPr>
            <a:spLocks noGrp="1"/>
          </p:cNvSpPr>
          <p:nvPr>
            <p:ph type="title"/>
          </p:nvPr>
        </p:nvSpPr>
        <p:spPr>
          <a:xfrm>
            <a:off x="838199" y="365125"/>
            <a:ext cx="13619205" cy="1325563"/>
          </a:xfrm>
        </p:spPr>
        <p:txBody>
          <a:bodyPr>
            <a:normAutofit/>
          </a:bodyPr>
          <a:lstStyle/>
          <a:p>
            <a:r>
              <a:rPr lang="en-US" sz="4000" b="1" dirty="0">
                <a:solidFill>
                  <a:srgbClr val="173476"/>
                </a:solidFill>
                <a:latin typeface="Arial Black" panose="020B0604020202020204" pitchFamily="34" charset="0"/>
                <a:cs typeface="Arial Black" panose="020B0604020202020204" pitchFamily="34" charset="0"/>
              </a:rPr>
              <a:t>Findings: Changes to Service Provision</a:t>
            </a:r>
          </a:p>
        </p:txBody>
      </p:sp>
      <p:sp>
        <p:nvSpPr>
          <p:cNvPr id="4" name="Content Placeholder 3">
            <a:extLst>
              <a:ext uri="{FF2B5EF4-FFF2-40B4-BE49-F238E27FC236}">
                <a16:creationId xmlns:a16="http://schemas.microsoft.com/office/drawing/2014/main" id="{7848B9FA-5235-FA52-1446-42665511FC97}"/>
              </a:ext>
            </a:extLst>
          </p:cNvPr>
          <p:cNvSpPr>
            <a:spLocks noGrp="1"/>
          </p:cNvSpPr>
          <p:nvPr>
            <p:ph sz="half" idx="1"/>
          </p:nvPr>
        </p:nvSpPr>
        <p:spPr>
          <a:xfrm>
            <a:off x="838198" y="2028137"/>
            <a:ext cx="6236043" cy="4351338"/>
          </a:xfrm>
        </p:spPr>
        <p:txBody>
          <a:bodyPr>
            <a:normAutofit/>
          </a:bodyPr>
          <a:lstStyle/>
          <a:p>
            <a:pPr>
              <a:buFont typeface="Wingdings" pitchFamily="2" charset="2"/>
              <a:buChar char="§"/>
            </a:pPr>
            <a:r>
              <a:rPr lang="en-US" sz="2600" dirty="0">
                <a:solidFill>
                  <a:schemeClr val="bg1"/>
                </a:solidFill>
                <a:latin typeface="Arial" panose="020B0604020202020204" pitchFamily="34" charset="0"/>
                <a:cs typeface="Arial" panose="020B0604020202020204" pitchFamily="34" charset="0"/>
              </a:rPr>
              <a:t>Changes to service provision during the COVID-19 pandemic included:</a:t>
            </a:r>
          </a:p>
          <a:p>
            <a:pPr lvl="1">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Safety protocols/public health orders</a:t>
            </a:r>
          </a:p>
          <a:p>
            <a:pPr lvl="1">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Increases/decreases in services and programming</a:t>
            </a:r>
          </a:p>
          <a:p>
            <a:pPr lvl="1">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Implementing online services</a:t>
            </a:r>
          </a:p>
          <a:p>
            <a:pPr lvl="1">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Longer shelter stays</a:t>
            </a:r>
          </a:p>
          <a:p>
            <a:pPr lvl="1">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The use of hotels to accommodate increased demand</a:t>
            </a:r>
          </a:p>
          <a:p>
            <a:pPr lvl="1">
              <a:buFont typeface="Wingdings" pitchFamily="2" charset="2"/>
              <a:buChar char="§"/>
            </a:pPr>
            <a:r>
              <a:rPr lang="en-US" sz="2200" dirty="0">
                <a:solidFill>
                  <a:schemeClr val="bg1"/>
                </a:solidFill>
                <a:latin typeface="Arial" panose="020B0604020202020204" pitchFamily="34" charset="0"/>
                <a:cs typeface="Arial" panose="020B0604020202020204" pitchFamily="34" charset="0"/>
              </a:rPr>
              <a:t>Non-IPV-related services and programming</a:t>
            </a:r>
          </a:p>
        </p:txBody>
      </p:sp>
      <p:sp>
        <p:nvSpPr>
          <p:cNvPr id="5" name="Content Placeholder 4">
            <a:extLst>
              <a:ext uri="{FF2B5EF4-FFF2-40B4-BE49-F238E27FC236}">
                <a16:creationId xmlns:a16="http://schemas.microsoft.com/office/drawing/2014/main" id="{C2F2FD53-057D-8A42-17A5-BA2B42269FDE}"/>
              </a:ext>
            </a:extLst>
          </p:cNvPr>
          <p:cNvSpPr>
            <a:spLocks noGrp="1"/>
          </p:cNvSpPr>
          <p:nvPr>
            <p:ph sz="half" idx="2"/>
          </p:nvPr>
        </p:nvSpPr>
        <p:spPr>
          <a:xfrm>
            <a:off x="7822853" y="2074969"/>
            <a:ext cx="3874879" cy="4441612"/>
          </a:xfrm>
        </p:spPr>
        <p:txBody>
          <a:bodyPr>
            <a:noAutofit/>
          </a:bodyPr>
          <a:lstStyle/>
          <a:p>
            <a:pPr marL="0" indent="0" algn="ctr">
              <a:buNone/>
            </a:pPr>
            <a:r>
              <a:rPr lang="en-CA" sz="2000" i="1" dirty="0">
                <a:solidFill>
                  <a:schemeClr val="bg1"/>
                </a:solidFill>
                <a:effectLst/>
                <a:latin typeface="Arial" panose="020B0604020202020204" pitchFamily="34" charset="0"/>
                <a:cs typeface="Arial" panose="020B0604020202020204" pitchFamily="34" charset="0"/>
              </a:rPr>
              <a:t>We developed a whole program now which can be done virtually, which is actually very helpful and that has also enabled us to reach out to a lot more women.         (Service Provider 05)</a:t>
            </a:r>
          </a:p>
          <a:p>
            <a:pPr marL="0" indent="0" algn="ctr">
              <a:buNone/>
            </a:pPr>
            <a:endParaRPr lang="en-CA" sz="500" i="1" dirty="0">
              <a:solidFill>
                <a:schemeClr val="bg1"/>
              </a:solidFill>
              <a:latin typeface="Arial" panose="020B0604020202020204" pitchFamily="34" charset="0"/>
              <a:cs typeface="Arial" panose="020B0604020202020204" pitchFamily="34" charset="0"/>
            </a:endParaRPr>
          </a:p>
          <a:p>
            <a:pPr marL="0" indent="0" algn="ctr">
              <a:buNone/>
            </a:pPr>
            <a:r>
              <a:rPr lang="en-CA" sz="2000" i="1" dirty="0">
                <a:solidFill>
                  <a:schemeClr val="bg1"/>
                </a:solidFill>
                <a:effectLst/>
                <a:latin typeface="Arial" panose="020B0604020202020204" pitchFamily="34" charset="0"/>
                <a:cs typeface="Arial" panose="020B0604020202020204" pitchFamily="34" charset="0"/>
              </a:rPr>
              <a:t>Normally we would only maybe have to put our male callers into hotels. We were using hotels quite a bit throughout, say, April of 2021 right through to July of this year, we were over capacity. (Service Provider 08)</a:t>
            </a:r>
          </a:p>
          <a:p>
            <a:pPr marL="0" indent="0" algn="ctr">
              <a:buNone/>
            </a:pPr>
            <a:endParaRPr lang="en-CA" sz="2000" i="1" dirty="0">
              <a:solidFill>
                <a:schemeClr val="bg1"/>
              </a:solidFill>
              <a:effectLst/>
              <a:latin typeface="Arial" panose="020B0604020202020204" pitchFamily="34" charset="0"/>
              <a:cs typeface="Arial" panose="020B0604020202020204" pitchFamily="34" charset="0"/>
            </a:endParaRPr>
          </a:p>
          <a:p>
            <a:pPr marL="0" indent="0">
              <a:buNone/>
            </a:pPr>
            <a:endParaRPr lang="en-US" sz="2000" dirty="0">
              <a:solidFill>
                <a:schemeClr val="bg1"/>
              </a:solidFill>
              <a:latin typeface="Arial" panose="020B0604020202020204" pitchFamily="34" charset="0"/>
              <a:cs typeface="Arial" panose="020B0604020202020204" pitchFamily="34" charset="0"/>
            </a:endParaRPr>
          </a:p>
        </p:txBody>
      </p:sp>
      <p:sp>
        <p:nvSpPr>
          <p:cNvPr id="8" name="Freeform 6">
            <a:extLst>
              <a:ext uri="{FF2B5EF4-FFF2-40B4-BE49-F238E27FC236}">
                <a16:creationId xmlns:a16="http://schemas.microsoft.com/office/drawing/2014/main" id="{6943587F-961D-862A-9547-E17C719D09D9}"/>
              </a:ext>
            </a:extLst>
          </p:cNvPr>
          <p:cNvSpPr/>
          <p:nvPr/>
        </p:nvSpPr>
        <p:spPr>
          <a:xfrm>
            <a:off x="6160868" y="2787446"/>
            <a:ext cx="1486933" cy="2157819"/>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extLst>
      <p:ext uri="{BB962C8B-B14F-4D97-AF65-F5344CB8AC3E}">
        <p14:creationId xmlns:p14="http://schemas.microsoft.com/office/powerpoint/2010/main" val="604859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1601</Words>
  <Application>Microsoft Macintosh PowerPoint</Application>
  <PresentationFormat>Widescreen</PresentationFormat>
  <Paragraphs>162</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Calibri Light</vt:lpstr>
      <vt:lpstr>Montserrat</vt:lpstr>
      <vt:lpstr>Wingdings</vt:lpstr>
      <vt:lpstr>Office Theme</vt:lpstr>
      <vt:lpstr>PowerPoint Presentation</vt:lpstr>
      <vt:lpstr>Acknowledgments</vt:lpstr>
      <vt:lpstr>Purpose</vt:lpstr>
      <vt:lpstr>Objectives</vt:lpstr>
      <vt:lpstr>Methods</vt:lpstr>
      <vt:lpstr>Findings: Abuse and Injury </vt:lpstr>
      <vt:lpstr>Findings: Co-Occurring Issues</vt:lpstr>
      <vt:lpstr>Findings: Barriers to Seeking Help</vt:lpstr>
      <vt:lpstr>Findings: Changes to Service Provision</vt:lpstr>
      <vt:lpstr>Findings: Challenges to Service Provision</vt:lpstr>
      <vt:lpstr>Findings: Impacts on Service Providers</vt:lpstr>
      <vt:lpstr>Findings: Needed Resources, Knowledge, and Skills </vt:lpstr>
      <vt:lpstr>Recommendations</vt:lpstr>
      <vt:lpstr>Resources</vt:lpstr>
      <vt:lpstr>Contact Us</vt:lpstr>
      <vt:lpstr>Stay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and the Experiences of Intimate Partner Violence Survivors and Service Providers</dc:title>
  <dc:creator>ashleyhaller@outlook.com</dc:creator>
  <cp:lastModifiedBy>ashleyhaller@outlook.com</cp:lastModifiedBy>
  <cp:revision>11</cp:revision>
  <dcterms:created xsi:type="dcterms:W3CDTF">2023-10-25T13:16:57Z</dcterms:created>
  <dcterms:modified xsi:type="dcterms:W3CDTF">2023-11-20T13:25:21Z</dcterms:modified>
</cp:coreProperties>
</file>